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22"/>
  </p:notesMasterIdLst>
  <p:sldIdLst>
    <p:sldId id="333" r:id="rId2"/>
    <p:sldId id="298" r:id="rId3"/>
    <p:sldId id="330" r:id="rId4"/>
    <p:sldId id="297" r:id="rId5"/>
    <p:sldId id="331" r:id="rId6"/>
    <p:sldId id="329" r:id="rId7"/>
    <p:sldId id="326" r:id="rId8"/>
    <p:sldId id="324" r:id="rId9"/>
    <p:sldId id="319" r:id="rId10"/>
    <p:sldId id="316" r:id="rId11"/>
    <p:sldId id="276" r:id="rId12"/>
    <p:sldId id="328" r:id="rId13"/>
    <p:sldId id="332" r:id="rId14"/>
    <p:sldId id="282" r:id="rId15"/>
    <p:sldId id="314" r:id="rId16"/>
    <p:sldId id="313" r:id="rId17"/>
    <p:sldId id="295" r:id="rId18"/>
    <p:sldId id="315" r:id="rId19"/>
    <p:sldId id="321" r:id="rId20"/>
    <p:sldId id="327" r:id="rId2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CC66"/>
    <a:srgbClr val="800000"/>
    <a:srgbClr val="A45C10"/>
    <a:srgbClr val="FF0080"/>
    <a:srgbClr val="543436"/>
    <a:srgbClr val="66FFCC"/>
    <a:srgbClr val="FF6FCF"/>
    <a:srgbClr val="00CC66"/>
    <a:srgbClr val="00FF00"/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87287" autoAdjust="0"/>
  </p:normalViewPr>
  <p:slideViewPr>
    <p:cSldViewPr>
      <p:cViewPr varScale="1">
        <p:scale>
          <a:sx n="143" d="100"/>
          <a:sy n="143" d="100"/>
        </p:scale>
        <p:origin x="-6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232915-978D-6345-BB60-2BF6D99704B7}" type="datetimeFigureOut">
              <a:rPr lang="it-IT" smtClean="0"/>
              <a:pPr/>
              <a:t>26-10-2013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9CB42-F93E-AB4D-8D33-71F527D00197}" type="slidenum">
              <a:rPr lang="it-IT" smtClean="0"/>
              <a:pPr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877A-58CE-43FC-9F8C-5B7AF0084D51}" type="datetimeFigureOut">
              <a:rPr lang="it-IT" smtClean="0"/>
              <a:pPr/>
              <a:t>26-10-2013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D030-AC64-4243-8271-BF1749E8D3B5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877A-58CE-43FC-9F8C-5B7AF0084D51}" type="datetimeFigureOut">
              <a:rPr lang="it-IT" smtClean="0"/>
              <a:pPr/>
              <a:t>26-10-2013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D030-AC64-4243-8271-BF1749E8D3B5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877A-58CE-43FC-9F8C-5B7AF0084D51}" type="datetimeFigureOut">
              <a:rPr lang="it-IT" smtClean="0"/>
              <a:pPr/>
              <a:t>26-10-2013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D030-AC64-4243-8271-BF1749E8D3B5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877A-58CE-43FC-9F8C-5B7AF0084D51}" type="datetimeFigureOut">
              <a:rPr lang="it-IT" smtClean="0"/>
              <a:pPr/>
              <a:t>26-10-2013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D030-AC64-4243-8271-BF1749E8D3B5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877A-58CE-43FC-9F8C-5B7AF0084D51}" type="datetimeFigureOut">
              <a:rPr lang="it-IT" smtClean="0"/>
              <a:pPr/>
              <a:t>26-10-2013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D030-AC64-4243-8271-BF1749E8D3B5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877A-58CE-43FC-9F8C-5B7AF0084D51}" type="datetimeFigureOut">
              <a:rPr lang="it-IT" smtClean="0"/>
              <a:pPr/>
              <a:t>26-10-2013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D030-AC64-4243-8271-BF1749E8D3B5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877A-58CE-43FC-9F8C-5B7AF0084D51}" type="datetimeFigureOut">
              <a:rPr lang="it-IT" smtClean="0"/>
              <a:pPr/>
              <a:t>26-10-2013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D030-AC64-4243-8271-BF1749E8D3B5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877A-58CE-43FC-9F8C-5B7AF0084D51}" type="datetimeFigureOut">
              <a:rPr lang="it-IT" smtClean="0"/>
              <a:pPr/>
              <a:t>26-10-2013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D030-AC64-4243-8271-BF1749E8D3B5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877A-58CE-43FC-9F8C-5B7AF0084D51}" type="datetimeFigureOut">
              <a:rPr lang="it-IT" smtClean="0"/>
              <a:pPr/>
              <a:t>26-10-2013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D030-AC64-4243-8271-BF1749E8D3B5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877A-58CE-43FC-9F8C-5B7AF0084D51}" type="datetimeFigureOut">
              <a:rPr lang="it-IT" smtClean="0"/>
              <a:pPr/>
              <a:t>26-10-2013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D030-AC64-4243-8271-BF1749E8D3B5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877A-58CE-43FC-9F8C-5B7AF0084D51}" type="datetimeFigureOut">
              <a:rPr lang="it-IT" smtClean="0"/>
              <a:pPr/>
              <a:t>26-10-2013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D030-AC64-4243-8271-BF1749E8D3B5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B877A-58CE-43FC-9F8C-5B7AF0084D51}" type="datetimeFigureOut">
              <a:rPr lang="it-IT" smtClean="0"/>
              <a:pPr/>
              <a:t>26-10-2013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7D030-AC64-4243-8271-BF1749E8D3B5}" type="slidenum">
              <a:rPr lang="it-IT" smtClean="0"/>
              <a:pPr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Relationship Id="rId3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3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lum bright="9000" contrast="23000"/>
          </a:blip>
          <a:stretch>
            <a:fillRect/>
          </a:stretch>
        </p:blipFill>
        <p:spPr>
          <a:xfrm>
            <a:off x="0" y="0"/>
            <a:ext cx="5105400" cy="6858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334000" y="1524000"/>
            <a:ext cx="350520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300" b="1" dirty="0" smtClean="0"/>
              <a:t>Liturgia alla Sorgente</a:t>
            </a:r>
            <a:endParaRPr lang="it-IT" sz="6300" b="1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93113" cy="68580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562600" y="990600"/>
            <a:ext cx="3581400" cy="47089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5000" b="1" dirty="0" smtClean="0"/>
              <a:t>In principio era il Verbo, e il Verbo era rivolta, verso, </a:t>
            </a:r>
            <a:r>
              <a:rPr lang="it-IT" sz="5000" b="1" dirty="0" err="1" smtClean="0"/>
              <a:t>Dio…</a:t>
            </a:r>
            <a:r>
              <a:rPr lang="it-IT" sz="5000" b="1" dirty="0" smtClean="0"/>
              <a:t> </a:t>
            </a:r>
          </a:p>
          <a:p>
            <a:pPr algn="ctr"/>
            <a:r>
              <a:rPr lang="it-IT" sz="5000" b="1" dirty="0" smtClean="0"/>
              <a:t>(</a:t>
            </a:r>
            <a:r>
              <a:rPr lang="it-IT" sz="5000" b="1" dirty="0" err="1" smtClean="0"/>
              <a:t>Gv</a:t>
            </a:r>
            <a:r>
              <a:rPr lang="it-IT" sz="5000" b="1" dirty="0" smtClean="0"/>
              <a:t> 1,1)</a:t>
            </a:r>
            <a:endParaRPr lang="it-IT" sz="50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562600" y="152400"/>
            <a:ext cx="3429000" cy="6555642"/>
          </a:xfrm>
          <a:prstGeom prst="rect">
            <a:avLst/>
          </a:prstGeom>
          <a:solidFill>
            <a:srgbClr val="FDEA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Cristo </a:t>
            </a:r>
            <a:r>
              <a:rPr lang="it-IT" sz="2800" dirty="0" smtClean="0"/>
              <a:t>Gesù, il sommo sacerdote della nuova ed eterna alleanza, prendendo la natura umana, ha introdotto in questo esilio terrestre quell'inno che viene eternamente cantato nelle dimore </a:t>
            </a:r>
            <a:r>
              <a:rPr lang="it-IT" sz="2800" dirty="0" smtClean="0"/>
              <a:t>celesti. </a:t>
            </a:r>
            <a:r>
              <a:rPr lang="it-IT" sz="2800" dirty="0" smtClean="0"/>
              <a:t>Egli unisce a sé tutta l'umanità e se l'associa nell'elevare questo divino canto di </a:t>
            </a:r>
            <a:r>
              <a:rPr lang="it-IT" sz="2800" dirty="0" smtClean="0"/>
              <a:t>lode (SC 83).</a:t>
            </a:r>
            <a:endParaRPr lang="it-IT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9677" y="1066800"/>
            <a:ext cx="4497857" cy="4785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0" y="381000"/>
            <a:ext cx="3581400" cy="607858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r>
              <a:rPr lang="en-US" sz="7400" b="1" dirty="0" smtClean="0">
                <a:cs typeface="Chalkboard"/>
              </a:rPr>
              <a:t>Io Sono la Porta </a:t>
            </a:r>
          </a:p>
          <a:p>
            <a:pPr algn="ctr"/>
            <a:r>
              <a:rPr lang="en-US" sz="7400" b="1" dirty="0" err="1" smtClean="0">
                <a:cs typeface="Chalkboard"/>
              </a:rPr>
              <a:t>delle</a:t>
            </a:r>
            <a:r>
              <a:rPr lang="en-US" sz="7400" b="1" dirty="0" smtClean="0">
                <a:cs typeface="Chalkboard"/>
              </a:rPr>
              <a:t> </a:t>
            </a:r>
            <a:r>
              <a:rPr lang="en-US" sz="7400" b="1" dirty="0" err="1" smtClean="0">
                <a:cs typeface="Chalkboard"/>
              </a:rPr>
              <a:t>pecore</a:t>
            </a:r>
          </a:p>
          <a:p>
            <a:pPr algn="ctr"/>
            <a:r>
              <a:rPr lang="en-US" sz="5000" b="1" dirty="0" smtClean="0">
                <a:cs typeface="Chalkboard"/>
              </a:rPr>
              <a:t>(</a:t>
            </a:r>
            <a:r>
              <a:rPr lang="en-US" sz="5000" b="1" dirty="0" err="1" smtClean="0">
                <a:cs typeface="Chalkboard"/>
              </a:rPr>
              <a:t>Gv</a:t>
            </a:r>
            <a:r>
              <a:rPr lang="en-US" sz="5000" b="1" dirty="0" smtClean="0">
                <a:cs typeface="Chalkboard"/>
              </a:rPr>
              <a:t> 10,7).</a:t>
            </a:r>
            <a:r>
              <a:rPr lang="en-US" sz="81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Chalkboard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accent3">
                <a:lumMod val="75000"/>
              </a:schemeClr>
            </a:gs>
            <a:gs pos="100000">
              <a:srgbClr val="FFFF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lum bright="23000" contrast="38000"/>
          </a:blip>
          <a:stretch>
            <a:fillRect/>
          </a:stretch>
        </p:blipFill>
        <p:spPr>
          <a:xfrm>
            <a:off x="4876800" y="685800"/>
            <a:ext cx="426720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1"/>
          <p:cNvSpPr/>
          <p:nvPr/>
        </p:nvSpPr>
        <p:spPr>
          <a:xfrm>
            <a:off x="0" y="685800"/>
            <a:ext cx="49530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200" b="1" dirty="0" smtClean="0">
                <a:latin typeface="Chalkboard"/>
                <a:cs typeface="Chalkboard"/>
              </a:rPr>
              <a:t> </a:t>
            </a:r>
            <a:r>
              <a:rPr lang="en-US" sz="5500" b="1" dirty="0" smtClean="0">
                <a:cs typeface="Chalkboard"/>
              </a:rPr>
              <a:t>Se </a:t>
            </a:r>
            <a:r>
              <a:rPr lang="en-US" sz="5500" b="1" dirty="0" err="1" smtClean="0">
                <a:cs typeface="Chalkboard"/>
              </a:rPr>
              <a:t>uno</a:t>
            </a:r>
            <a:r>
              <a:rPr lang="en-US" sz="5500" b="1" dirty="0" smtClean="0">
                <a:cs typeface="Chalkboard"/>
              </a:rPr>
              <a:t> </a:t>
            </a:r>
            <a:r>
              <a:rPr lang="en-US" sz="5500" b="1" dirty="0" err="1" smtClean="0">
                <a:cs typeface="Chalkboard"/>
              </a:rPr>
              <a:t>entra</a:t>
            </a:r>
            <a:r>
              <a:rPr lang="en-US" sz="5500" b="1" dirty="0" smtClean="0">
                <a:cs typeface="Chalkboard"/>
              </a:rPr>
              <a:t> </a:t>
            </a:r>
            <a:r>
              <a:rPr lang="en-US" sz="5500" b="1" dirty="0" err="1" smtClean="0">
                <a:cs typeface="Chalkboard"/>
              </a:rPr>
              <a:t>attraverso</a:t>
            </a:r>
            <a:r>
              <a:rPr lang="en-US" sz="5500" b="1" dirty="0" smtClean="0">
                <a:cs typeface="Chalkboard"/>
              </a:rPr>
              <a:t> </a:t>
            </a:r>
            <a:r>
              <a:rPr lang="en-US" sz="5500" b="1" dirty="0" err="1" smtClean="0">
                <a:cs typeface="Chalkboard"/>
              </a:rPr>
              <a:t>di</a:t>
            </a:r>
            <a:r>
              <a:rPr lang="en-US" sz="5500" b="1" dirty="0" smtClean="0">
                <a:cs typeface="Chalkboard"/>
              </a:rPr>
              <a:t> me, </a:t>
            </a:r>
            <a:r>
              <a:rPr lang="en-US" sz="5500" b="1" dirty="0" err="1" smtClean="0">
                <a:cs typeface="Chalkboard"/>
              </a:rPr>
              <a:t>sarà</a:t>
            </a:r>
            <a:r>
              <a:rPr lang="en-US" sz="5500" b="1" dirty="0" smtClean="0">
                <a:cs typeface="Chalkboard"/>
              </a:rPr>
              <a:t> salvo; </a:t>
            </a:r>
            <a:r>
              <a:rPr lang="en-US" sz="5500" b="1" dirty="0" err="1" smtClean="0">
                <a:cs typeface="Chalkboard"/>
              </a:rPr>
              <a:t>entrerà</a:t>
            </a:r>
            <a:r>
              <a:rPr lang="en-US" sz="5500" b="1" dirty="0" smtClean="0">
                <a:cs typeface="Chalkboard"/>
              </a:rPr>
              <a:t> </a:t>
            </a:r>
            <a:r>
              <a:rPr lang="en-US" sz="5500" b="1" dirty="0" err="1" smtClean="0">
                <a:cs typeface="Chalkboard"/>
              </a:rPr>
              <a:t>e</a:t>
            </a:r>
            <a:r>
              <a:rPr lang="en-US" sz="5500" b="1" dirty="0" smtClean="0">
                <a:cs typeface="Chalkboard"/>
              </a:rPr>
              <a:t> </a:t>
            </a:r>
            <a:r>
              <a:rPr lang="en-US" sz="5500" b="1" dirty="0" err="1" smtClean="0">
                <a:cs typeface="Chalkboard"/>
              </a:rPr>
              <a:t>uscirà</a:t>
            </a:r>
            <a:r>
              <a:rPr lang="en-US" sz="5500" b="1" dirty="0" smtClean="0">
                <a:cs typeface="Chalkboard"/>
              </a:rPr>
              <a:t> </a:t>
            </a:r>
            <a:r>
              <a:rPr lang="en-US" sz="5500" b="1" dirty="0" err="1" smtClean="0">
                <a:cs typeface="Chalkboard"/>
              </a:rPr>
              <a:t>e</a:t>
            </a:r>
            <a:r>
              <a:rPr lang="en-US" sz="5500" b="1" dirty="0" smtClean="0">
                <a:cs typeface="Chalkboard"/>
              </a:rPr>
              <a:t> </a:t>
            </a:r>
            <a:r>
              <a:rPr lang="en-US" sz="5500" b="1" dirty="0" err="1" smtClean="0">
                <a:cs typeface="Chalkboard"/>
              </a:rPr>
              <a:t>troverà</a:t>
            </a:r>
            <a:r>
              <a:rPr lang="en-US" sz="5500" b="1" dirty="0" smtClean="0">
                <a:cs typeface="Chalkboard"/>
              </a:rPr>
              <a:t> </a:t>
            </a:r>
            <a:r>
              <a:rPr lang="en-US" sz="5500" b="1" dirty="0" err="1" smtClean="0">
                <a:cs typeface="Chalkboard"/>
              </a:rPr>
              <a:t>pascolo</a:t>
            </a:r>
            <a:r>
              <a:rPr lang="en-US" sz="5500" b="1" dirty="0" smtClean="0">
                <a:cs typeface="Chalkboard"/>
              </a:rPr>
              <a:t> </a:t>
            </a:r>
          </a:p>
          <a:p>
            <a:pPr algn="ctr"/>
            <a:r>
              <a:rPr lang="en-US" sz="3800" b="1" dirty="0" smtClean="0">
                <a:cs typeface="Chalkboard"/>
              </a:rPr>
              <a:t>(</a:t>
            </a:r>
            <a:r>
              <a:rPr lang="en-US" sz="3800" b="1" dirty="0" err="1" smtClean="0">
                <a:cs typeface="Chalkboard"/>
              </a:rPr>
              <a:t>Gv</a:t>
            </a:r>
            <a:r>
              <a:rPr lang="en-US" sz="3800" b="1" dirty="0" smtClean="0">
                <a:cs typeface="Chalkboard"/>
              </a:rPr>
              <a:t> 10,9).</a:t>
            </a:r>
            <a:endParaRPr lang="it-IT" sz="3800" b="1" dirty="0">
              <a:cs typeface="Chalkboar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lum bright="23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2438400"/>
            <a:ext cx="3276600" cy="4419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mtClean="0"/>
              <a:t>Beati quelli che lavano le loro vesti per aver diritto all'albero della vita e per entrare per le porte della città! (Ap 22:14).</a:t>
            </a:r>
            <a:endParaRPr lang="it-IT" sz="3600" b="1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lum bright="15000"/>
          </a:blip>
          <a:stretch>
            <a:fillRect/>
          </a:stretch>
        </p:blipFill>
        <p:spPr>
          <a:xfrm>
            <a:off x="1524000" y="2123868"/>
            <a:ext cx="5829865" cy="4734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362200" y="2209800"/>
            <a:ext cx="457200" cy="46482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2200" y="2209800"/>
            <a:ext cx="457200" cy="46482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4281458" y="-242858"/>
            <a:ext cx="381000" cy="4524316"/>
          </a:xfrm>
          <a:prstGeom prst="rect">
            <a:avLst/>
          </a:prstGeom>
          <a:solidFill>
            <a:srgbClr val="A45C10"/>
          </a:solidFill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88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4953000" y="1066800"/>
            <a:ext cx="4191000" cy="397031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it-IT" sz="8400" b="1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cs typeface="Adobe Garamond Pro"/>
              </a:rPr>
              <a:t>La Porta</a:t>
            </a:r>
          </a:p>
          <a:p>
            <a:pPr algn="ctr"/>
            <a:r>
              <a:rPr lang="it-IT" sz="8400" b="1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cs typeface="Adobe Garamond Pro"/>
              </a:rPr>
              <a:t>del cuore</a:t>
            </a:r>
            <a:endParaRPr lang="it-IT" sz="8400" b="1" dirty="0">
              <a:ln>
                <a:solidFill>
                  <a:srgbClr val="000000"/>
                </a:solidFill>
              </a:ln>
              <a:solidFill>
                <a:srgbClr val="FFFFFF"/>
              </a:solidFill>
              <a:cs typeface="Adobe Garamond Pro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685800"/>
            <a:ext cx="3538219" cy="493705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TextBox 7"/>
          <p:cNvSpPr txBox="1"/>
          <p:nvPr/>
        </p:nvSpPr>
        <p:spPr>
          <a:xfrm>
            <a:off x="4343400" y="152400"/>
            <a:ext cx="457200" cy="563231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it-IT">
                <a:solidFill>
                  <a:schemeClr val="accent6">
                    <a:lumMod val="50000"/>
                  </a:schemeClr>
                </a:solidFill>
              </a:rPr>
              <a:t>                  </a:t>
            </a:r>
          </a:p>
          <a:p>
            <a:r>
              <a:rPr lang="it-IT">
                <a:solidFill>
                  <a:schemeClr val="accent6">
                    <a:lumMod val="50000"/>
                  </a:schemeClr>
                </a:solidFill>
              </a:rPr>
              <a:t>        </a:t>
            </a:r>
          </a:p>
          <a:p>
            <a:r>
              <a:rPr lang="it-IT">
                <a:solidFill>
                  <a:schemeClr val="accent6">
                    <a:lumMod val="50000"/>
                  </a:schemeClr>
                </a:solidFill>
              </a:rPr>
              <a:t>       </a:t>
            </a:r>
          </a:p>
          <a:p>
            <a:r>
              <a:rPr lang="it-IT">
                <a:solidFill>
                  <a:schemeClr val="accent6">
                    <a:lumMod val="50000"/>
                  </a:schemeClr>
                </a:solidFill>
              </a:rPr>
              <a:t>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457200"/>
            <a:ext cx="457200" cy="535531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it-IT">
                <a:solidFill>
                  <a:schemeClr val="accent6">
                    <a:lumMod val="50000"/>
                  </a:schemeClr>
                </a:solidFill>
              </a:rPr>
              <a:t>                  </a:t>
            </a:r>
          </a:p>
          <a:p>
            <a:r>
              <a:rPr lang="it-IT">
                <a:solidFill>
                  <a:schemeClr val="accent6">
                    <a:lumMod val="50000"/>
                  </a:schemeClr>
                </a:solidFill>
              </a:rPr>
              <a:t>           </a:t>
            </a:r>
          </a:p>
          <a:p>
            <a:r>
              <a:rPr lang="it-IT">
                <a:solidFill>
                  <a:schemeClr val="accent6">
                    <a:lumMod val="50000"/>
                  </a:schemeClr>
                </a:solidFill>
              </a:rPr>
              <a:t>    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2449057" y="-2449056"/>
            <a:ext cx="457200" cy="535531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it-IT">
                <a:solidFill>
                  <a:schemeClr val="accent6">
                    <a:lumMod val="50000"/>
                  </a:schemeClr>
                </a:solidFill>
              </a:rPr>
              <a:t>                  </a:t>
            </a:r>
          </a:p>
          <a:p>
            <a:r>
              <a:rPr lang="it-IT">
                <a:solidFill>
                  <a:schemeClr val="accent6">
                    <a:lumMod val="50000"/>
                  </a:schemeClr>
                </a:solidFill>
              </a:rPr>
              <a:t>           </a:t>
            </a:r>
          </a:p>
          <a:p>
            <a:r>
              <a:rPr lang="it-IT">
                <a:solidFill>
                  <a:schemeClr val="accent6">
                    <a:lumMod val="50000"/>
                  </a:schemeClr>
                </a:solidFill>
              </a:rPr>
              <a:t>    </a:t>
            </a:r>
          </a:p>
        </p:txBody>
      </p:sp>
      <p:sp>
        <p:nvSpPr>
          <p:cNvPr id="7" name="CasellaDiTesto 5"/>
          <p:cNvSpPr txBox="1"/>
          <p:nvPr/>
        </p:nvSpPr>
        <p:spPr>
          <a:xfrm>
            <a:off x="228600" y="5503783"/>
            <a:ext cx="8915400" cy="135421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it-IT" sz="8000" b="1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cs typeface="Adobe Garamond Pro"/>
              </a:rPr>
              <a:t>La liturgia del cuore</a:t>
            </a:r>
            <a:endParaRPr lang="it-IT" sz="8000" b="1" dirty="0">
              <a:ln>
                <a:solidFill>
                  <a:srgbClr val="000000"/>
                </a:solidFill>
              </a:ln>
              <a:solidFill>
                <a:srgbClr val="FFFFFF"/>
              </a:solidFill>
              <a:cs typeface="Adobe Garamond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t1.gstatic.com/images?q=tbn:ANd9GcQDTTQwNuBzMMqz-Rg8Nks8k81yJ378phiw0QrbEg1f3bFURDt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7029" y="0"/>
            <a:ext cx="2906971" cy="7543800"/>
          </a:xfrm>
          <a:prstGeom prst="rect">
            <a:avLst/>
          </a:prstGeom>
          <a:noFill/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1" y="0"/>
            <a:ext cx="3276600" cy="701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asellaDiTesto 3"/>
          <p:cNvSpPr txBox="1"/>
          <p:nvPr/>
        </p:nvSpPr>
        <p:spPr>
          <a:xfrm>
            <a:off x="0" y="2209800"/>
            <a:ext cx="5791200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i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Al fuoco nuovo il sacerdote accende </a:t>
            </a:r>
          </a:p>
          <a:p>
            <a:pPr algn="ctr"/>
            <a:r>
              <a:rPr lang="it-IT" sz="2800" b="1" i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il cero pasquale, dicendo</a:t>
            </a:r>
            <a:r>
              <a:rPr lang="it-IT" sz="2700" b="1" i="1" dirty="0" smtClean="0">
                <a:solidFill>
                  <a:srgbClr val="FFFF00"/>
                </a:solidFill>
                <a:latin typeface="Times New Roman"/>
                <a:cs typeface="Times New Roman"/>
              </a:rPr>
              <a:t>:</a:t>
            </a:r>
          </a:p>
          <a:p>
            <a:endParaRPr lang="it-IT" sz="2700" b="1" i="1" dirty="0" smtClean="0">
              <a:latin typeface="Times New Roman"/>
              <a:cs typeface="Times New Roman"/>
            </a:endParaRPr>
          </a:p>
          <a:p>
            <a:pPr algn="ctr"/>
            <a:r>
              <a:rPr lang="it-IT" sz="4500" b="1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La luce del Cristo </a:t>
            </a:r>
          </a:p>
          <a:p>
            <a:pPr algn="ctr"/>
            <a:r>
              <a:rPr lang="it-IT" sz="4500" b="1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che risorge glorioso  disperda le tenebre del cuore e dello spirito</a:t>
            </a:r>
            <a:r>
              <a:rPr lang="it-IT" sz="4300" b="1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.</a:t>
            </a:r>
            <a:endParaRPr lang="it-IT" sz="4300" b="1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0" y="0"/>
            <a:ext cx="9144000" cy="184665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it-IT" sz="5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</a:t>
            </a:r>
            <a:r>
              <a:rPr lang="it-IT" sz="5000" b="1" cap="small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La Veglia Pasquale</a:t>
            </a:r>
          </a:p>
          <a:p>
            <a:endParaRPr lang="it-IT" sz="1400" b="1" cap="small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it-IT" sz="5000" b="1" cap="small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Liturgia della Luce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5105400" cy="6601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700" b="1" dirty="0" err="1" smtClean="0">
                <a:solidFill>
                  <a:schemeClr val="bg1"/>
                </a:solidFill>
              </a:rPr>
              <a:t>Entrate</a:t>
            </a:r>
            <a:r>
              <a:rPr lang="en-US" sz="4700" b="1" dirty="0" smtClean="0">
                <a:solidFill>
                  <a:schemeClr val="bg1"/>
                </a:solidFill>
              </a:rPr>
              <a:t> per la </a:t>
            </a:r>
            <a:r>
              <a:rPr lang="en-US" sz="4700" b="1" dirty="0" err="1" smtClean="0">
                <a:solidFill>
                  <a:schemeClr val="bg1"/>
                </a:solidFill>
              </a:rPr>
              <a:t>porta</a:t>
            </a:r>
            <a:r>
              <a:rPr lang="en-US" sz="4700" b="1" dirty="0" smtClean="0">
                <a:solidFill>
                  <a:schemeClr val="bg1"/>
                </a:solidFill>
              </a:rPr>
              <a:t> </a:t>
            </a:r>
            <a:r>
              <a:rPr lang="en-US" sz="4700" b="1" dirty="0" err="1" smtClean="0">
                <a:solidFill>
                  <a:schemeClr val="bg1"/>
                </a:solidFill>
              </a:rPr>
              <a:t>stretta</a:t>
            </a:r>
            <a:r>
              <a:rPr lang="en-US" sz="4700" b="1" dirty="0" smtClean="0">
                <a:solidFill>
                  <a:schemeClr val="bg1"/>
                </a:solidFill>
              </a:rPr>
              <a:t>, </a:t>
            </a:r>
            <a:r>
              <a:rPr lang="en-US" sz="4700" b="1" dirty="0" err="1" smtClean="0">
                <a:solidFill>
                  <a:schemeClr val="bg1"/>
                </a:solidFill>
              </a:rPr>
              <a:t>perché</a:t>
            </a:r>
            <a:r>
              <a:rPr lang="en-US" sz="4700" b="1" dirty="0" smtClean="0">
                <a:solidFill>
                  <a:schemeClr val="bg1"/>
                </a:solidFill>
              </a:rPr>
              <a:t> </a:t>
            </a:r>
            <a:r>
              <a:rPr lang="en-US" sz="4700" b="1" dirty="0" err="1" smtClean="0">
                <a:solidFill>
                  <a:schemeClr val="bg1"/>
                </a:solidFill>
              </a:rPr>
              <a:t>larga</a:t>
            </a:r>
            <a:r>
              <a:rPr lang="en-US" sz="4700" b="1" dirty="0" smtClean="0">
                <a:solidFill>
                  <a:schemeClr val="bg1"/>
                </a:solidFill>
              </a:rPr>
              <a:t> </a:t>
            </a:r>
            <a:r>
              <a:rPr lang="en-US" sz="4700" b="1" dirty="0" err="1" smtClean="0">
                <a:solidFill>
                  <a:schemeClr val="bg1"/>
                </a:solidFill>
              </a:rPr>
              <a:t>è</a:t>
            </a:r>
            <a:r>
              <a:rPr lang="en-US" sz="4700" b="1" dirty="0" smtClean="0">
                <a:solidFill>
                  <a:schemeClr val="bg1"/>
                </a:solidFill>
              </a:rPr>
              <a:t> la </a:t>
            </a:r>
            <a:r>
              <a:rPr lang="en-US" sz="4700" b="1" dirty="0" err="1" smtClean="0">
                <a:solidFill>
                  <a:schemeClr val="bg1"/>
                </a:solidFill>
              </a:rPr>
              <a:t>porta</a:t>
            </a:r>
            <a:r>
              <a:rPr lang="en-US" sz="4700" b="1" dirty="0" smtClean="0">
                <a:solidFill>
                  <a:schemeClr val="bg1"/>
                </a:solidFill>
              </a:rPr>
              <a:t> </a:t>
            </a:r>
            <a:r>
              <a:rPr lang="en-US" sz="4700" b="1" dirty="0" err="1" smtClean="0">
                <a:solidFill>
                  <a:schemeClr val="bg1"/>
                </a:solidFill>
              </a:rPr>
              <a:t>e</a:t>
            </a:r>
            <a:r>
              <a:rPr lang="en-US" sz="4700" b="1" dirty="0" smtClean="0">
                <a:solidFill>
                  <a:schemeClr val="bg1"/>
                </a:solidFill>
              </a:rPr>
              <a:t> </a:t>
            </a:r>
            <a:r>
              <a:rPr lang="en-US" sz="4700" b="1" dirty="0" err="1" smtClean="0">
                <a:solidFill>
                  <a:schemeClr val="bg1"/>
                </a:solidFill>
              </a:rPr>
              <a:t>spaziosa</a:t>
            </a:r>
            <a:r>
              <a:rPr lang="en-US" sz="4700" b="1" dirty="0" smtClean="0">
                <a:solidFill>
                  <a:schemeClr val="bg1"/>
                </a:solidFill>
              </a:rPr>
              <a:t> la via </a:t>
            </a:r>
            <a:r>
              <a:rPr lang="en-US" sz="4700" b="1" dirty="0" err="1" smtClean="0">
                <a:solidFill>
                  <a:schemeClr val="bg1"/>
                </a:solidFill>
              </a:rPr>
              <a:t>che</a:t>
            </a:r>
            <a:r>
              <a:rPr lang="en-US" sz="4700" b="1" dirty="0" smtClean="0">
                <a:solidFill>
                  <a:schemeClr val="bg1"/>
                </a:solidFill>
              </a:rPr>
              <a:t> conduce </a:t>
            </a:r>
            <a:r>
              <a:rPr lang="en-US" sz="4700" b="1" dirty="0" err="1" smtClean="0">
                <a:solidFill>
                  <a:schemeClr val="bg1"/>
                </a:solidFill>
              </a:rPr>
              <a:t>alla</a:t>
            </a:r>
            <a:r>
              <a:rPr lang="en-US" sz="4700" b="1" dirty="0" smtClean="0">
                <a:solidFill>
                  <a:schemeClr val="bg1"/>
                </a:solidFill>
              </a:rPr>
              <a:t> </a:t>
            </a:r>
            <a:r>
              <a:rPr lang="en-US" sz="4700" b="1" dirty="0" err="1" smtClean="0">
                <a:solidFill>
                  <a:schemeClr val="bg1"/>
                </a:solidFill>
              </a:rPr>
              <a:t>perdizione</a:t>
            </a:r>
            <a:r>
              <a:rPr lang="en-US" sz="4700" b="1" dirty="0" smtClean="0">
                <a:solidFill>
                  <a:schemeClr val="bg1"/>
                </a:solidFill>
              </a:rPr>
              <a:t>, </a:t>
            </a:r>
            <a:r>
              <a:rPr lang="en-US" sz="4700" b="1" dirty="0" err="1" smtClean="0">
                <a:solidFill>
                  <a:schemeClr val="bg1"/>
                </a:solidFill>
              </a:rPr>
              <a:t>e</a:t>
            </a:r>
            <a:r>
              <a:rPr lang="en-US" sz="4700" b="1" dirty="0" smtClean="0">
                <a:solidFill>
                  <a:schemeClr val="bg1"/>
                </a:solidFill>
              </a:rPr>
              <a:t> </a:t>
            </a:r>
            <a:r>
              <a:rPr lang="en-US" sz="4700" b="1" dirty="0" err="1" smtClean="0">
                <a:solidFill>
                  <a:schemeClr val="bg1"/>
                </a:solidFill>
              </a:rPr>
              <a:t>molti</a:t>
            </a:r>
            <a:r>
              <a:rPr lang="en-US" sz="4700" b="1" dirty="0" smtClean="0">
                <a:solidFill>
                  <a:schemeClr val="bg1"/>
                </a:solidFill>
              </a:rPr>
              <a:t> </a:t>
            </a:r>
            <a:r>
              <a:rPr lang="en-US" sz="4700" b="1" dirty="0" err="1" smtClean="0">
                <a:solidFill>
                  <a:schemeClr val="bg1"/>
                </a:solidFill>
              </a:rPr>
              <a:t>sono</a:t>
            </a:r>
            <a:r>
              <a:rPr lang="en-US" sz="4700" b="1" dirty="0" smtClean="0">
                <a:solidFill>
                  <a:schemeClr val="bg1"/>
                </a:solidFill>
              </a:rPr>
              <a:t> </a:t>
            </a:r>
            <a:r>
              <a:rPr lang="en-US" sz="4700" b="1" dirty="0" err="1" smtClean="0">
                <a:solidFill>
                  <a:schemeClr val="bg1"/>
                </a:solidFill>
              </a:rPr>
              <a:t>quelli</a:t>
            </a:r>
            <a:r>
              <a:rPr lang="en-US" sz="4700" b="1" dirty="0" smtClean="0">
                <a:solidFill>
                  <a:schemeClr val="bg1"/>
                </a:solidFill>
              </a:rPr>
              <a:t> </a:t>
            </a:r>
            <a:r>
              <a:rPr lang="en-US" sz="4700" b="1" dirty="0" err="1" smtClean="0">
                <a:solidFill>
                  <a:schemeClr val="bg1"/>
                </a:solidFill>
              </a:rPr>
              <a:t>che</a:t>
            </a:r>
            <a:r>
              <a:rPr lang="en-US" sz="4700" b="1" dirty="0" smtClean="0">
                <a:solidFill>
                  <a:schemeClr val="bg1"/>
                </a:solidFill>
              </a:rPr>
              <a:t> </a:t>
            </a:r>
            <a:r>
              <a:rPr lang="en-US" sz="4700" b="1" dirty="0" err="1" smtClean="0">
                <a:solidFill>
                  <a:schemeClr val="bg1"/>
                </a:solidFill>
              </a:rPr>
              <a:t>entrano</a:t>
            </a:r>
            <a:r>
              <a:rPr lang="en-US" sz="4700" b="1" dirty="0" smtClean="0">
                <a:solidFill>
                  <a:schemeClr val="bg1"/>
                </a:solidFill>
              </a:rPr>
              <a:t> per </a:t>
            </a:r>
            <a:r>
              <a:rPr lang="en-US" sz="4700" b="1" dirty="0" err="1" smtClean="0">
                <a:solidFill>
                  <a:schemeClr val="bg1"/>
                </a:solidFill>
              </a:rPr>
              <a:t>essa…</a:t>
            </a:r>
            <a:r>
              <a:rPr lang="en-US" sz="47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4700" b="1" dirty="0" smtClean="0">
                <a:solidFill>
                  <a:schemeClr val="bg1"/>
                </a:solidFill>
              </a:rPr>
              <a:t>(</a:t>
            </a:r>
            <a:r>
              <a:rPr lang="en-US" sz="4700" b="1" dirty="0" err="1" smtClean="0">
                <a:solidFill>
                  <a:schemeClr val="bg1"/>
                </a:solidFill>
              </a:rPr>
              <a:t>Mt</a:t>
            </a:r>
            <a:r>
              <a:rPr lang="en-US" sz="4700" b="1" dirty="0" smtClean="0">
                <a:solidFill>
                  <a:schemeClr val="bg1"/>
                </a:solidFill>
              </a:rPr>
              <a:t> 7:13).	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lum bright="6000"/>
          </a:blip>
          <a:stretch>
            <a:fillRect/>
          </a:stretch>
        </p:blipFill>
        <p:spPr>
          <a:xfrm>
            <a:off x="5642264" y="0"/>
            <a:ext cx="3501736" cy="5135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0" y="163861"/>
            <a:ext cx="4572000" cy="66941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900" b="1" dirty="0" smtClean="0"/>
              <a:t>Ma </a:t>
            </a:r>
            <a:r>
              <a:rPr lang="en-US" sz="3900" b="1" dirty="0" err="1" smtClean="0"/>
              <a:t>tu</a:t>
            </a:r>
            <a:r>
              <a:rPr lang="en-US" sz="3900" b="1" dirty="0" smtClean="0"/>
              <a:t>, </a:t>
            </a:r>
            <a:r>
              <a:rPr lang="en-US" sz="3900" b="1" dirty="0" err="1" smtClean="0"/>
              <a:t>quando</a:t>
            </a:r>
            <a:r>
              <a:rPr lang="en-US" sz="3900" b="1" dirty="0" smtClean="0"/>
              <a:t> </a:t>
            </a:r>
            <a:r>
              <a:rPr lang="en-US" sz="3900" b="1" dirty="0" err="1" smtClean="0"/>
              <a:t>preghi</a:t>
            </a:r>
            <a:r>
              <a:rPr lang="en-US" sz="3900" b="1" dirty="0" smtClean="0"/>
              <a:t>, </a:t>
            </a:r>
            <a:r>
              <a:rPr lang="en-US" sz="3900" b="1" dirty="0" err="1" smtClean="0"/>
              <a:t>entra</a:t>
            </a:r>
            <a:r>
              <a:rPr lang="en-US" sz="3900" b="1" dirty="0" smtClean="0"/>
              <a:t> </a:t>
            </a:r>
            <a:r>
              <a:rPr lang="en-US" sz="3900" b="1" dirty="0" err="1" smtClean="0"/>
              <a:t>nella</a:t>
            </a:r>
            <a:r>
              <a:rPr lang="en-US" sz="3900" b="1" dirty="0" smtClean="0"/>
              <a:t> </a:t>
            </a:r>
            <a:r>
              <a:rPr lang="en-US" sz="3900" b="1" dirty="0" err="1" smtClean="0"/>
              <a:t>tua</a:t>
            </a:r>
            <a:r>
              <a:rPr lang="en-US" sz="3900" b="1" dirty="0" smtClean="0"/>
              <a:t> </a:t>
            </a:r>
            <a:r>
              <a:rPr lang="en-US" sz="3900" b="1" dirty="0" err="1" smtClean="0"/>
              <a:t>cameretta</a:t>
            </a:r>
            <a:r>
              <a:rPr lang="en-US" sz="3900" b="1" dirty="0" smtClean="0"/>
              <a:t> </a:t>
            </a:r>
            <a:r>
              <a:rPr lang="en-US" sz="3900" b="1" dirty="0" err="1" smtClean="0"/>
              <a:t>e</a:t>
            </a:r>
            <a:r>
              <a:rPr lang="en-US" sz="3900" b="1" dirty="0" smtClean="0"/>
              <a:t>, </a:t>
            </a:r>
            <a:r>
              <a:rPr lang="en-US" sz="3900" b="1" dirty="0" err="1" smtClean="0"/>
              <a:t>chiusa</a:t>
            </a:r>
            <a:r>
              <a:rPr lang="en-US" sz="3900" b="1" dirty="0" smtClean="0"/>
              <a:t> la </a:t>
            </a:r>
            <a:r>
              <a:rPr lang="en-US" sz="3900" b="1" dirty="0" err="1" smtClean="0"/>
              <a:t>porta</a:t>
            </a:r>
            <a:r>
              <a:rPr lang="en-US" sz="3900" b="1" dirty="0" smtClean="0"/>
              <a:t>, </a:t>
            </a:r>
            <a:r>
              <a:rPr lang="en-US" sz="3900" b="1" dirty="0" err="1" smtClean="0"/>
              <a:t>rivolgi</a:t>
            </a:r>
            <a:r>
              <a:rPr lang="en-US" sz="3900" b="1" dirty="0" smtClean="0"/>
              <a:t> la </a:t>
            </a:r>
            <a:r>
              <a:rPr lang="en-US" sz="3900" b="1" dirty="0" err="1" smtClean="0"/>
              <a:t>preghiera</a:t>
            </a:r>
            <a:r>
              <a:rPr lang="en-US" sz="3900" b="1" dirty="0" smtClean="0"/>
              <a:t> al Padre </a:t>
            </a:r>
            <a:r>
              <a:rPr lang="en-US" sz="3900" b="1" dirty="0" err="1" smtClean="0"/>
              <a:t>tuo</a:t>
            </a:r>
            <a:r>
              <a:rPr lang="en-US" sz="3900" b="1" dirty="0" smtClean="0"/>
              <a:t> </a:t>
            </a:r>
            <a:r>
              <a:rPr lang="en-US" sz="3900" b="1" dirty="0" err="1" smtClean="0"/>
              <a:t>che</a:t>
            </a:r>
            <a:r>
              <a:rPr lang="en-US" sz="3900" b="1" dirty="0" smtClean="0"/>
              <a:t> </a:t>
            </a:r>
            <a:r>
              <a:rPr lang="en-US" sz="3900" b="1" dirty="0" err="1" smtClean="0"/>
              <a:t>è</a:t>
            </a:r>
            <a:r>
              <a:rPr lang="en-US" sz="3900" b="1" dirty="0" smtClean="0"/>
              <a:t> </a:t>
            </a:r>
            <a:r>
              <a:rPr lang="en-US" sz="3900" b="1" dirty="0" err="1" smtClean="0"/>
              <a:t>nel</a:t>
            </a:r>
            <a:r>
              <a:rPr lang="en-US" sz="3900" b="1" dirty="0" smtClean="0"/>
              <a:t> </a:t>
            </a:r>
            <a:r>
              <a:rPr lang="en-US" sz="3900" b="1" dirty="0" err="1" smtClean="0"/>
              <a:t>segreto</a:t>
            </a:r>
            <a:r>
              <a:rPr lang="en-US" sz="3900" b="1" dirty="0" smtClean="0"/>
              <a:t>; </a:t>
            </a:r>
            <a:r>
              <a:rPr lang="en-US" sz="3900" b="1" dirty="0" err="1" smtClean="0"/>
              <a:t>e</a:t>
            </a:r>
            <a:r>
              <a:rPr lang="en-US" sz="3900" b="1" dirty="0" smtClean="0"/>
              <a:t> </a:t>
            </a:r>
            <a:r>
              <a:rPr lang="en-US" sz="3900" b="1" dirty="0" err="1" smtClean="0"/>
              <a:t>il</a:t>
            </a:r>
            <a:r>
              <a:rPr lang="en-US" sz="3900" b="1" dirty="0" smtClean="0"/>
              <a:t> Padre </a:t>
            </a:r>
            <a:r>
              <a:rPr lang="en-US" sz="3900" b="1" dirty="0" err="1" smtClean="0"/>
              <a:t>tuo</a:t>
            </a:r>
            <a:r>
              <a:rPr lang="en-US" sz="3900" b="1" dirty="0" smtClean="0"/>
              <a:t>, </a:t>
            </a:r>
            <a:r>
              <a:rPr lang="en-US" sz="3900" b="1" dirty="0" err="1" smtClean="0"/>
              <a:t>che</a:t>
            </a:r>
            <a:r>
              <a:rPr lang="en-US" sz="3900" b="1" dirty="0" smtClean="0"/>
              <a:t> </a:t>
            </a:r>
            <a:r>
              <a:rPr lang="en-US" sz="3900" b="1" dirty="0" err="1" smtClean="0"/>
              <a:t>vede</a:t>
            </a:r>
            <a:r>
              <a:rPr lang="en-US" sz="3900" b="1" dirty="0" smtClean="0"/>
              <a:t> </a:t>
            </a:r>
            <a:r>
              <a:rPr lang="en-US" sz="3900" b="1" dirty="0" err="1" smtClean="0"/>
              <a:t>nel</a:t>
            </a:r>
            <a:r>
              <a:rPr lang="en-US" sz="3900" b="1" dirty="0" smtClean="0"/>
              <a:t> </a:t>
            </a:r>
            <a:r>
              <a:rPr lang="en-US" sz="3900" b="1" dirty="0" err="1" smtClean="0"/>
              <a:t>segreto</a:t>
            </a:r>
            <a:r>
              <a:rPr lang="en-US" sz="3900" b="1" dirty="0" smtClean="0"/>
              <a:t>, </a:t>
            </a:r>
            <a:r>
              <a:rPr lang="en-US" sz="3900" b="1" dirty="0" err="1" smtClean="0"/>
              <a:t>te</a:t>
            </a:r>
            <a:r>
              <a:rPr lang="en-US" sz="3900" b="1" dirty="0" smtClean="0"/>
              <a:t> ne </a:t>
            </a:r>
            <a:r>
              <a:rPr lang="en-US" sz="3900" b="1" dirty="0" err="1" smtClean="0"/>
              <a:t>darà</a:t>
            </a:r>
            <a:r>
              <a:rPr lang="en-US" sz="3900" b="1" dirty="0" smtClean="0"/>
              <a:t> la </a:t>
            </a:r>
            <a:r>
              <a:rPr lang="en-US" sz="3900" b="1" dirty="0" err="1" smtClean="0"/>
              <a:t>ricompensa</a:t>
            </a:r>
            <a:r>
              <a:rPr lang="en-US" sz="3900" b="1" dirty="0" smtClean="0"/>
              <a:t> </a:t>
            </a:r>
          </a:p>
          <a:p>
            <a:pPr algn="r"/>
            <a:r>
              <a:rPr lang="en-US" sz="3900" b="1" dirty="0" smtClean="0"/>
              <a:t>(</a:t>
            </a:r>
            <a:r>
              <a:rPr lang="en-US" sz="3900" b="1" dirty="0" err="1" smtClean="0"/>
              <a:t>Matteo</a:t>
            </a:r>
            <a:r>
              <a:rPr lang="en-US" sz="3900" b="1" dirty="0" smtClean="0"/>
              <a:t> 6:6).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687091" y="2197101"/>
            <a:ext cx="3456909" cy="4660899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228600" y="304800"/>
            <a:ext cx="48006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300" b="1" dirty="0" smtClean="0">
                <a:cs typeface="Chalkboard"/>
              </a:rPr>
              <a:t>Il Signore </a:t>
            </a:r>
            <a:r>
              <a:rPr lang="en-US" sz="3300" b="1" dirty="0" err="1" smtClean="0">
                <a:cs typeface="Chalkboard"/>
              </a:rPr>
              <a:t>disse</a:t>
            </a:r>
            <a:r>
              <a:rPr lang="en-US" sz="3300" b="1" dirty="0" smtClean="0">
                <a:cs typeface="Chalkboard"/>
              </a:rPr>
              <a:t> </a:t>
            </a:r>
            <a:r>
              <a:rPr lang="en-US" sz="3300" b="1" dirty="0" err="1" smtClean="0">
                <a:cs typeface="Chalkboard"/>
              </a:rPr>
              <a:t>allora</a:t>
            </a:r>
            <a:r>
              <a:rPr lang="en-US" sz="3300" b="1" dirty="0" smtClean="0">
                <a:cs typeface="Chalkboard"/>
              </a:rPr>
              <a:t> a </a:t>
            </a:r>
            <a:r>
              <a:rPr lang="en-US" sz="3300" b="1" dirty="0" err="1" smtClean="0">
                <a:cs typeface="Chalkboard"/>
              </a:rPr>
              <a:t>Caino</a:t>
            </a:r>
            <a:r>
              <a:rPr lang="en-US" sz="3300" b="1" dirty="0" smtClean="0">
                <a:cs typeface="Chalkboard"/>
              </a:rPr>
              <a:t>: </a:t>
            </a:r>
          </a:p>
          <a:p>
            <a:pPr algn="just"/>
            <a:r>
              <a:rPr lang="en-US" sz="3300" b="1" dirty="0" smtClean="0">
                <a:cs typeface="Chalkboard"/>
              </a:rPr>
              <a:t>«</a:t>
            </a:r>
            <a:r>
              <a:rPr lang="en-US" sz="3300" b="1" dirty="0" err="1" smtClean="0">
                <a:cs typeface="Chalkboard"/>
              </a:rPr>
              <a:t>Perché</a:t>
            </a:r>
            <a:r>
              <a:rPr lang="en-US" sz="3300" b="1" dirty="0" smtClean="0">
                <a:cs typeface="Chalkboard"/>
              </a:rPr>
              <a:t> </a:t>
            </a:r>
            <a:r>
              <a:rPr lang="en-US" sz="3300" b="1" dirty="0" err="1" smtClean="0">
                <a:cs typeface="Chalkboard"/>
              </a:rPr>
              <a:t>sei</a:t>
            </a:r>
            <a:r>
              <a:rPr lang="en-US" sz="3300" b="1" dirty="0" smtClean="0">
                <a:cs typeface="Chalkboard"/>
              </a:rPr>
              <a:t> </a:t>
            </a:r>
            <a:r>
              <a:rPr lang="en-US" sz="3300" b="1" dirty="0" err="1" smtClean="0">
                <a:cs typeface="Chalkboard"/>
              </a:rPr>
              <a:t>irritato</a:t>
            </a:r>
            <a:r>
              <a:rPr lang="en-US" sz="3300" b="1" dirty="0" smtClean="0">
                <a:cs typeface="Chalkboard"/>
              </a:rPr>
              <a:t> </a:t>
            </a:r>
            <a:r>
              <a:rPr lang="en-US" sz="3300" b="1" dirty="0" err="1" smtClean="0">
                <a:cs typeface="Chalkboard"/>
              </a:rPr>
              <a:t>e</a:t>
            </a:r>
            <a:r>
              <a:rPr lang="en-US" sz="3300" b="1" dirty="0" smtClean="0">
                <a:cs typeface="Chalkboard"/>
              </a:rPr>
              <a:t> </a:t>
            </a:r>
            <a:r>
              <a:rPr lang="en-US" sz="3300" b="1" dirty="0" err="1" smtClean="0">
                <a:cs typeface="Chalkboard"/>
              </a:rPr>
              <a:t>perché</a:t>
            </a:r>
            <a:r>
              <a:rPr lang="en-US" sz="3300" b="1" dirty="0" smtClean="0">
                <a:cs typeface="Chalkboard"/>
              </a:rPr>
              <a:t> </a:t>
            </a:r>
            <a:r>
              <a:rPr lang="en-US" sz="3300" b="1" dirty="0" err="1" smtClean="0">
                <a:cs typeface="Chalkboard"/>
              </a:rPr>
              <a:t>è</a:t>
            </a:r>
            <a:r>
              <a:rPr lang="en-US" sz="3300" b="1" dirty="0" smtClean="0">
                <a:cs typeface="Chalkboard"/>
              </a:rPr>
              <a:t> </a:t>
            </a:r>
            <a:r>
              <a:rPr lang="en-US" sz="3300" b="1" dirty="0" err="1" smtClean="0">
                <a:cs typeface="Chalkboard"/>
              </a:rPr>
              <a:t>abbattuto</a:t>
            </a:r>
            <a:r>
              <a:rPr lang="en-US" sz="3300" b="1" dirty="0" smtClean="0">
                <a:cs typeface="Chalkboard"/>
              </a:rPr>
              <a:t> </a:t>
            </a:r>
            <a:r>
              <a:rPr lang="en-US" sz="3300" b="1" dirty="0" err="1" smtClean="0">
                <a:cs typeface="Chalkboard"/>
              </a:rPr>
              <a:t>il</a:t>
            </a:r>
            <a:r>
              <a:rPr lang="en-US" sz="3300" b="1" dirty="0" smtClean="0">
                <a:cs typeface="Chalkboard"/>
              </a:rPr>
              <a:t> </a:t>
            </a:r>
            <a:r>
              <a:rPr lang="en-US" sz="3300" b="1" dirty="0" err="1" smtClean="0">
                <a:cs typeface="Chalkboard"/>
              </a:rPr>
              <a:t>tuo</a:t>
            </a:r>
            <a:r>
              <a:rPr lang="en-US" sz="3300" b="1" dirty="0" smtClean="0">
                <a:cs typeface="Chalkboard"/>
              </a:rPr>
              <a:t> </a:t>
            </a:r>
            <a:r>
              <a:rPr lang="en-US" sz="3300" b="1" dirty="0" err="1" smtClean="0">
                <a:cs typeface="Chalkboard"/>
              </a:rPr>
              <a:t>volto</a:t>
            </a:r>
            <a:r>
              <a:rPr lang="en-US" sz="3300" b="1" dirty="0" smtClean="0">
                <a:cs typeface="Chalkboard"/>
              </a:rPr>
              <a:t>? Se </a:t>
            </a:r>
            <a:r>
              <a:rPr lang="en-US" sz="3300" b="1" dirty="0" err="1" smtClean="0">
                <a:cs typeface="Chalkboard"/>
              </a:rPr>
              <a:t>agisci</a:t>
            </a:r>
            <a:r>
              <a:rPr lang="en-US" sz="3300" b="1" dirty="0" smtClean="0">
                <a:cs typeface="Chalkboard"/>
              </a:rPr>
              <a:t> </a:t>
            </a:r>
            <a:r>
              <a:rPr lang="en-US" sz="3300" b="1" dirty="0" err="1" smtClean="0">
                <a:cs typeface="Chalkboard"/>
              </a:rPr>
              <a:t>bene</a:t>
            </a:r>
            <a:r>
              <a:rPr lang="en-US" sz="3300" b="1" dirty="0" smtClean="0">
                <a:cs typeface="Chalkboard"/>
              </a:rPr>
              <a:t>, non </a:t>
            </a:r>
            <a:r>
              <a:rPr lang="en-US" sz="3300" b="1" dirty="0" err="1" smtClean="0">
                <a:cs typeface="Chalkboard"/>
              </a:rPr>
              <a:t>dovrai</a:t>
            </a:r>
            <a:r>
              <a:rPr lang="en-US" sz="3300" b="1" dirty="0" smtClean="0">
                <a:cs typeface="Chalkboard"/>
              </a:rPr>
              <a:t> </a:t>
            </a:r>
            <a:r>
              <a:rPr lang="en-US" sz="3300" b="1" dirty="0" err="1" smtClean="0">
                <a:cs typeface="Chalkboard"/>
              </a:rPr>
              <a:t>forse</a:t>
            </a:r>
            <a:r>
              <a:rPr lang="en-US" sz="3300" b="1" dirty="0" smtClean="0">
                <a:cs typeface="Chalkboard"/>
              </a:rPr>
              <a:t> </a:t>
            </a:r>
            <a:r>
              <a:rPr lang="en-US" sz="3300" b="1" dirty="0" err="1" smtClean="0">
                <a:cs typeface="Chalkboard"/>
              </a:rPr>
              <a:t>tenerlo</a:t>
            </a:r>
            <a:r>
              <a:rPr lang="en-US" sz="3300" b="1" dirty="0" smtClean="0">
                <a:cs typeface="Chalkboard"/>
              </a:rPr>
              <a:t> alto? Ma se non </a:t>
            </a:r>
            <a:r>
              <a:rPr lang="en-US" sz="3300" b="1" dirty="0" err="1" smtClean="0">
                <a:cs typeface="Chalkboard"/>
              </a:rPr>
              <a:t>agisci</a:t>
            </a:r>
            <a:r>
              <a:rPr lang="en-US" sz="3300" b="1" dirty="0" smtClean="0">
                <a:cs typeface="Chalkboard"/>
              </a:rPr>
              <a:t> </a:t>
            </a:r>
            <a:r>
              <a:rPr lang="en-US" sz="3300" b="1" dirty="0" err="1" smtClean="0">
                <a:cs typeface="Chalkboard"/>
              </a:rPr>
              <a:t>bene</a:t>
            </a:r>
            <a:r>
              <a:rPr lang="en-US" sz="3300" b="1" dirty="0" smtClean="0">
                <a:cs typeface="Chalkboard"/>
              </a:rPr>
              <a:t>, </a:t>
            </a:r>
            <a:r>
              <a:rPr lang="en-US" sz="3300" b="1" dirty="0" err="1" smtClean="0">
                <a:cs typeface="Chalkboard"/>
              </a:rPr>
              <a:t>il</a:t>
            </a:r>
            <a:r>
              <a:rPr lang="en-US" sz="3300" b="1" dirty="0" smtClean="0">
                <a:cs typeface="Chalkboard"/>
              </a:rPr>
              <a:t> </a:t>
            </a:r>
            <a:r>
              <a:rPr lang="en-US" sz="3300" b="1" dirty="0" err="1" smtClean="0">
                <a:cs typeface="Chalkboard"/>
              </a:rPr>
              <a:t>peccato</a:t>
            </a:r>
            <a:r>
              <a:rPr lang="en-US" sz="3300" b="1" dirty="0" smtClean="0">
                <a:cs typeface="Chalkboard"/>
              </a:rPr>
              <a:t> </a:t>
            </a:r>
            <a:r>
              <a:rPr lang="en-US" sz="3300" b="1" dirty="0" err="1" smtClean="0">
                <a:cs typeface="Chalkboard"/>
              </a:rPr>
              <a:t>è</a:t>
            </a:r>
            <a:r>
              <a:rPr lang="en-US" sz="3300" b="1" dirty="0" smtClean="0">
                <a:cs typeface="Chalkboard"/>
              </a:rPr>
              <a:t> </a:t>
            </a:r>
            <a:r>
              <a:rPr lang="en-US" sz="3300" b="1" dirty="0" err="1" smtClean="0">
                <a:cs typeface="Chalkboard"/>
              </a:rPr>
              <a:t>accovacciato</a:t>
            </a:r>
            <a:r>
              <a:rPr lang="en-US" sz="3300" b="1" dirty="0" smtClean="0">
                <a:cs typeface="Chalkboard"/>
              </a:rPr>
              <a:t> </a:t>
            </a:r>
            <a:r>
              <a:rPr lang="en-US" sz="3300" b="1" dirty="0" err="1" smtClean="0">
                <a:cs typeface="Chalkboard"/>
              </a:rPr>
              <a:t>alla</a:t>
            </a:r>
            <a:r>
              <a:rPr lang="en-US" sz="3300" b="1" dirty="0" smtClean="0">
                <a:cs typeface="Chalkboard"/>
              </a:rPr>
              <a:t> </a:t>
            </a:r>
            <a:r>
              <a:rPr lang="en-US" sz="3300" b="1" dirty="0" err="1" smtClean="0">
                <a:cs typeface="Chalkboard"/>
              </a:rPr>
              <a:t>tua</a:t>
            </a:r>
            <a:r>
              <a:rPr lang="en-US" sz="3300" b="1" dirty="0" smtClean="0">
                <a:cs typeface="Chalkboard"/>
              </a:rPr>
              <a:t> </a:t>
            </a:r>
            <a:r>
              <a:rPr lang="en-US" sz="3300" b="1" dirty="0" err="1" smtClean="0">
                <a:cs typeface="Chalkboard"/>
              </a:rPr>
              <a:t>porta</a:t>
            </a:r>
            <a:r>
              <a:rPr lang="en-US" sz="3300" b="1" dirty="0" smtClean="0">
                <a:cs typeface="Chalkboard"/>
              </a:rPr>
              <a:t>; verso </a:t>
            </a:r>
            <a:r>
              <a:rPr lang="en-US" sz="3300" b="1" dirty="0" err="1" smtClean="0">
                <a:cs typeface="Chalkboard"/>
              </a:rPr>
              <a:t>di</a:t>
            </a:r>
            <a:r>
              <a:rPr lang="en-US" sz="3300" b="1" dirty="0" smtClean="0">
                <a:cs typeface="Chalkboard"/>
              </a:rPr>
              <a:t> </a:t>
            </a:r>
            <a:r>
              <a:rPr lang="en-US" sz="3300" b="1" dirty="0" err="1" smtClean="0">
                <a:cs typeface="Chalkboard"/>
              </a:rPr>
              <a:t>te</a:t>
            </a:r>
            <a:r>
              <a:rPr lang="en-US" sz="3300" b="1" dirty="0" smtClean="0">
                <a:cs typeface="Chalkboard"/>
              </a:rPr>
              <a:t> </a:t>
            </a:r>
            <a:r>
              <a:rPr lang="en-US" sz="3300" b="1" dirty="0" err="1" smtClean="0">
                <a:cs typeface="Chalkboard"/>
              </a:rPr>
              <a:t>è</a:t>
            </a:r>
            <a:r>
              <a:rPr lang="en-US" sz="3300" b="1" dirty="0" smtClean="0">
                <a:cs typeface="Chalkboard"/>
              </a:rPr>
              <a:t> </a:t>
            </a:r>
            <a:r>
              <a:rPr lang="en-US" sz="3300" b="1" dirty="0" err="1" smtClean="0">
                <a:cs typeface="Chalkboard"/>
              </a:rPr>
              <a:t>il</a:t>
            </a:r>
            <a:r>
              <a:rPr lang="en-US" sz="3300" b="1" dirty="0" smtClean="0">
                <a:cs typeface="Chalkboard"/>
              </a:rPr>
              <a:t> </a:t>
            </a:r>
            <a:r>
              <a:rPr lang="en-US" sz="3300" b="1" dirty="0" err="1" smtClean="0">
                <a:cs typeface="Chalkboard"/>
              </a:rPr>
              <a:t>suo</a:t>
            </a:r>
            <a:r>
              <a:rPr lang="en-US" sz="3300" b="1" dirty="0" smtClean="0">
                <a:cs typeface="Chalkboard"/>
              </a:rPr>
              <a:t> </a:t>
            </a:r>
            <a:r>
              <a:rPr lang="en-US" sz="3300" b="1" dirty="0" err="1" smtClean="0">
                <a:cs typeface="Chalkboard"/>
              </a:rPr>
              <a:t>istinto</a:t>
            </a:r>
            <a:r>
              <a:rPr lang="en-US" sz="3300" b="1" dirty="0" smtClean="0">
                <a:cs typeface="Chalkboard"/>
              </a:rPr>
              <a:t>, ma </a:t>
            </a:r>
            <a:r>
              <a:rPr lang="en-US" sz="3300" b="1" dirty="0" err="1" smtClean="0">
                <a:cs typeface="Chalkboard"/>
              </a:rPr>
              <a:t>tu</a:t>
            </a:r>
            <a:r>
              <a:rPr lang="en-US" sz="3300" b="1" dirty="0" smtClean="0">
                <a:cs typeface="Chalkboard"/>
              </a:rPr>
              <a:t> </a:t>
            </a:r>
            <a:r>
              <a:rPr lang="en-US" sz="3300" b="1" dirty="0" err="1" smtClean="0">
                <a:cs typeface="Chalkboard"/>
              </a:rPr>
              <a:t>dòminalo</a:t>
            </a:r>
            <a:r>
              <a:rPr lang="en-US" sz="3300" b="1" dirty="0" smtClean="0">
                <a:cs typeface="Chalkboard"/>
              </a:rPr>
              <a:t>» </a:t>
            </a:r>
          </a:p>
          <a:p>
            <a:pPr algn="r"/>
            <a:r>
              <a:rPr lang="en-US" sz="2900" b="1" dirty="0" smtClean="0">
                <a:latin typeface="Chalkboard"/>
                <a:cs typeface="Chalkboard"/>
              </a:rPr>
              <a:t>(</a:t>
            </a:r>
            <a:r>
              <a:rPr lang="en-US" sz="2900" b="1" dirty="0" err="1" smtClean="0">
                <a:latin typeface="Chalkboard"/>
                <a:cs typeface="Chalkboard"/>
              </a:rPr>
              <a:t>Genesi</a:t>
            </a:r>
            <a:r>
              <a:rPr lang="en-US" sz="2900" b="1" dirty="0" smtClean="0">
                <a:latin typeface="Chalkboard"/>
                <a:cs typeface="Chalkboard"/>
              </a:rPr>
              <a:t> 4,6-7).</a:t>
            </a:r>
            <a:r>
              <a:rPr lang="en-US" sz="2700" b="1" dirty="0" smtClean="0">
                <a:latin typeface="Chalkboard"/>
                <a:cs typeface="Chalkboard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94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0" y="4303455"/>
            <a:ext cx="6858000" cy="2554545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FFFF"/>
                </a:solidFill>
                <a:cs typeface="Chalkboard"/>
              </a:rPr>
              <a:t>Ma, </a:t>
            </a:r>
            <a:r>
              <a:rPr lang="en-US" sz="3200" b="1" dirty="0" err="1" smtClean="0">
                <a:solidFill>
                  <a:srgbClr val="FFFFFF"/>
                </a:solidFill>
                <a:cs typeface="Chalkboard"/>
              </a:rPr>
              <a:t>mentre</a:t>
            </a:r>
            <a:r>
              <a:rPr lang="en-US" sz="3200" b="1" dirty="0" smtClean="0">
                <a:solidFill>
                  <a:srgbClr val="FFFFFF"/>
                </a:solidFill>
                <a:cs typeface="Chalkboard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cs typeface="Chalkboard"/>
              </a:rPr>
              <a:t>quelle</a:t>
            </a:r>
            <a:r>
              <a:rPr lang="en-US" sz="3200" b="1" dirty="0" smtClean="0">
                <a:solidFill>
                  <a:srgbClr val="FFFFFF"/>
                </a:solidFill>
                <a:cs typeface="Chalkboard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cs typeface="Chalkboard"/>
              </a:rPr>
              <a:t>andavano</a:t>
            </a:r>
            <a:r>
              <a:rPr lang="en-US" sz="3200" b="1" dirty="0" smtClean="0">
                <a:solidFill>
                  <a:srgbClr val="FFFFFF"/>
                </a:solidFill>
                <a:cs typeface="Chalkboard"/>
              </a:rPr>
              <a:t> a </a:t>
            </a:r>
            <a:r>
              <a:rPr lang="en-US" sz="3200" b="1" dirty="0" err="1" smtClean="0">
                <a:solidFill>
                  <a:srgbClr val="FFFFFF"/>
                </a:solidFill>
                <a:cs typeface="Chalkboard"/>
              </a:rPr>
              <a:t>comprarne</a:t>
            </a:r>
            <a:r>
              <a:rPr lang="en-US" sz="3200" b="1" dirty="0" smtClean="0">
                <a:solidFill>
                  <a:srgbClr val="FFFFFF"/>
                </a:solidFill>
                <a:cs typeface="Chalkboard"/>
              </a:rPr>
              <a:t>, </a:t>
            </a:r>
            <a:r>
              <a:rPr lang="en-US" sz="3200" b="1" dirty="0" err="1" smtClean="0">
                <a:solidFill>
                  <a:srgbClr val="FFFFFF"/>
                </a:solidFill>
                <a:cs typeface="Chalkboard"/>
              </a:rPr>
              <a:t>arrivò</a:t>
            </a:r>
            <a:r>
              <a:rPr lang="en-US" sz="3200" b="1" dirty="0" smtClean="0">
                <a:solidFill>
                  <a:srgbClr val="FFFFFF"/>
                </a:solidFill>
                <a:cs typeface="Chalkboard"/>
              </a:rPr>
              <a:t> lo </a:t>
            </a:r>
            <a:r>
              <a:rPr lang="en-US" sz="3200" b="1" dirty="0" err="1" smtClean="0">
                <a:solidFill>
                  <a:srgbClr val="FFFFFF"/>
                </a:solidFill>
                <a:cs typeface="Chalkboard"/>
              </a:rPr>
              <a:t>sposo</a:t>
            </a:r>
            <a:r>
              <a:rPr lang="en-US" sz="3200" b="1" dirty="0" smtClean="0">
                <a:solidFill>
                  <a:srgbClr val="FFFFFF"/>
                </a:solidFill>
                <a:cs typeface="Chalkboard"/>
              </a:rPr>
              <a:t>; </a:t>
            </a:r>
            <a:r>
              <a:rPr lang="en-US" sz="3200" b="1" dirty="0" err="1" smtClean="0">
                <a:solidFill>
                  <a:srgbClr val="FFFFFF"/>
                </a:solidFill>
                <a:cs typeface="Chalkboard"/>
              </a:rPr>
              <a:t>e</a:t>
            </a:r>
            <a:r>
              <a:rPr lang="en-US" sz="3200" b="1" dirty="0" smtClean="0">
                <a:solidFill>
                  <a:srgbClr val="FFFFFF"/>
                </a:solidFill>
                <a:cs typeface="Chalkboard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cs typeface="Chalkboard"/>
              </a:rPr>
              <a:t>quelle</a:t>
            </a:r>
            <a:r>
              <a:rPr lang="en-US" sz="3200" b="1" dirty="0" smtClean="0">
                <a:solidFill>
                  <a:srgbClr val="FFFFFF"/>
                </a:solidFill>
                <a:cs typeface="Chalkboard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cs typeface="Chalkboard"/>
              </a:rPr>
              <a:t>che</a:t>
            </a:r>
            <a:r>
              <a:rPr lang="en-US" sz="3200" b="1" dirty="0" smtClean="0">
                <a:solidFill>
                  <a:srgbClr val="FFFFFF"/>
                </a:solidFill>
                <a:cs typeface="Chalkboard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cs typeface="Chalkboard"/>
              </a:rPr>
              <a:t>erano</a:t>
            </a:r>
            <a:r>
              <a:rPr lang="en-US" sz="3200" b="1" dirty="0" smtClean="0">
                <a:solidFill>
                  <a:srgbClr val="FFFFFF"/>
                </a:solidFill>
                <a:cs typeface="Chalkboard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cs typeface="Chalkboard"/>
              </a:rPr>
              <a:t>pronte</a:t>
            </a:r>
            <a:r>
              <a:rPr lang="en-US" sz="3200" b="1" dirty="0" smtClean="0">
                <a:solidFill>
                  <a:srgbClr val="FFFFFF"/>
                </a:solidFill>
                <a:cs typeface="Chalkboard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cs typeface="Chalkboard"/>
              </a:rPr>
              <a:t>entrarono</a:t>
            </a:r>
            <a:r>
              <a:rPr lang="en-US" sz="3200" b="1" dirty="0" smtClean="0">
                <a:solidFill>
                  <a:srgbClr val="FFFFFF"/>
                </a:solidFill>
                <a:cs typeface="Chalkboard"/>
              </a:rPr>
              <a:t> con </a:t>
            </a:r>
            <a:r>
              <a:rPr lang="en-US" sz="3200" b="1" dirty="0" err="1" smtClean="0">
                <a:solidFill>
                  <a:srgbClr val="FFFFFF"/>
                </a:solidFill>
                <a:cs typeface="Chalkboard"/>
              </a:rPr>
              <a:t>lui</a:t>
            </a:r>
            <a:r>
              <a:rPr lang="en-US" sz="3200" b="1" dirty="0" smtClean="0">
                <a:solidFill>
                  <a:srgbClr val="FFFFFF"/>
                </a:solidFill>
                <a:cs typeface="Chalkboard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cs typeface="Chalkboard"/>
              </a:rPr>
              <a:t>nella</a:t>
            </a:r>
            <a:r>
              <a:rPr lang="en-US" sz="3200" b="1" dirty="0" smtClean="0">
                <a:solidFill>
                  <a:srgbClr val="FFFFFF"/>
                </a:solidFill>
                <a:cs typeface="Chalkboard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cs typeface="Chalkboard"/>
              </a:rPr>
              <a:t>sala</a:t>
            </a:r>
            <a:r>
              <a:rPr lang="en-US" sz="3200" b="1" dirty="0" smtClean="0">
                <a:solidFill>
                  <a:srgbClr val="FFFFFF"/>
                </a:solidFill>
                <a:cs typeface="Chalkboard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cs typeface="Chalkboard"/>
              </a:rPr>
              <a:t>delle</a:t>
            </a:r>
            <a:r>
              <a:rPr lang="en-US" sz="3200" b="1" dirty="0" smtClean="0">
                <a:solidFill>
                  <a:srgbClr val="FFFFFF"/>
                </a:solidFill>
                <a:cs typeface="Chalkboard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cs typeface="Chalkboard"/>
              </a:rPr>
              <a:t>nozze</a:t>
            </a:r>
            <a:r>
              <a:rPr lang="en-US" sz="3200" b="1" dirty="0" smtClean="0">
                <a:solidFill>
                  <a:srgbClr val="FFFFFF"/>
                </a:solidFill>
                <a:cs typeface="Chalkboard"/>
              </a:rPr>
              <a:t>, </a:t>
            </a:r>
            <a:r>
              <a:rPr lang="en-US" sz="3200" b="1" dirty="0" err="1" smtClean="0">
                <a:solidFill>
                  <a:srgbClr val="FFFFFF"/>
                </a:solidFill>
                <a:cs typeface="Chalkboard"/>
              </a:rPr>
              <a:t>e</a:t>
            </a:r>
            <a:r>
              <a:rPr lang="en-US" sz="3200" b="1" dirty="0" smtClean="0">
                <a:solidFill>
                  <a:srgbClr val="FFFFFF"/>
                </a:solidFill>
                <a:cs typeface="Chalkboard"/>
              </a:rPr>
              <a:t> la </a:t>
            </a:r>
            <a:r>
              <a:rPr lang="en-US" sz="3200" b="1" dirty="0" err="1" smtClean="0">
                <a:solidFill>
                  <a:srgbClr val="FFFFFF"/>
                </a:solidFill>
                <a:cs typeface="Chalkboard"/>
              </a:rPr>
              <a:t>porta</a:t>
            </a:r>
            <a:r>
              <a:rPr lang="en-US" sz="3200" b="1" dirty="0" smtClean="0">
                <a:solidFill>
                  <a:srgbClr val="FFFFFF"/>
                </a:solidFill>
                <a:cs typeface="Chalkboard"/>
              </a:rPr>
              <a:t> fu </a:t>
            </a:r>
            <a:r>
              <a:rPr lang="en-US" sz="3200" b="1" dirty="0" err="1" smtClean="0">
                <a:solidFill>
                  <a:srgbClr val="FFFFFF"/>
                </a:solidFill>
                <a:cs typeface="Chalkboard"/>
              </a:rPr>
              <a:t>chiusa</a:t>
            </a:r>
            <a:r>
              <a:rPr lang="en-US" sz="3200" b="1" dirty="0" smtClean="0">
                <a:solidFill>
                  <a:srgbClr val="FFFFFF"/>
                </a:solidFill>
                <a:cs typeface="Chalkboard"/>
              </a:rPr>
              <a:t> (</a:t>
            </a:r>
            <a:r>
              <a:rPr lang="en-US" sz="3200" b="1" dirty="0" err="1" smtClean="0">
                <a:solidFill>
                  <a:srgbClr val="FFFFFF"/>
                </a:solidFill>
                <a:cs typeface="Chalkboard"/>
              </a:rPr>
              <a:t>Matteo</a:t>
            </a:r>
            <a:r>
              <a:rPr lang="en-US" sz="3200" b="1" dirty="0" smtClean="0">
                <a:solidFill>
                  <a:srgbClr val="FFFFFF"/>
                </a:solidFill>
                <a:cs typeface="Chalkboard"/>
              </a:rPr>
              <a:t> 25:10) .</a:t>
            </a:r>
            <a:r>
              <a:rPr lang="en-US" sz="3200" b="1" dirty="0" smtClean="0">
                <a:solidFill>
                  <a:srgbClr val="FFFFFF"/>
                </a:solidFill>
                <a:latin typeface="Chalkboard"/>
                <a:cs typeface="Chalkboard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81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6600" y="152400"/>
            <a:ext cx="52578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100" b="1" dirty="0" err="1" smtClean="0"/>
              <a:t>Ecco</a:t>
            </a:r>
            <a:r>
              <a:rPr lang="en-US" sz="5100" b="1" dirty="0" smtClean="0"/>
              <a:t>, </a:t>
            </a:r>
            <a:r>
              <a:rPr lang="en-US" sz="5100" b="1" dirty="0" err="1" smtClean="0"/>
              <a:t>io</a:t>
            </a:r>
            <a:r>
              <a:rPr lang="en-US" sz="5100" b="1" dirty="0" smtClean="0"/>
              <a:t> </a:t>
            </a:r>
            <a:r>
              <a:rPr lang="en-US" sz="5100" b="1" dirty="0" err="1" smtClean="0"/>
              <a:t>sto</a:t>
            </a:r>
            <a:r>
              <a:rPr lang="en-US" sz="5100" b="1" dirty="0" smtClean="0"/>
              <a:t> </a:t>
            </a:r>
            <a:r>
              <a:rPr lang="en-US" sz="5100" b="1" dirty="0" err="1" smtClean="0"/>
              <a:t>alla</a:t>
            </a:r>
            <a:r>
              <a:rPr lang="en-US" sz="5100" b="1" dirty="0" smtClean="0"/>
              <a:t> </a:t>
            </a:r>
            <a:r>
              <a:rPr lang="en-US" sz="5100" b="1" dirty="0" err="1" smtClean="0"/>
              <a:t>porta</a:t>
            </a:r>
            <a:r>
              <a:rPr lang="en-US" sz="5100" b="1" dirty="0" smtClean="0"/>
              <a:t> </a:t>
            </a:r>
            <a:r>
              <a:rPr lang="en-US" sz="5100" b="1" dirty="0" err="1" smtClean="0"/>
              <a:t>e</a:t>
            </a:r>
            <a:r>
              <a:rPr lang="en-US" sz="5100" b="1" dirty="0" smtClean="0"/>
              <a:t> </a:t>
            </a:r>
            <a:r>
              <a:rPr lang="en-US" sz="5100" b="1" dirty="0" err="1" smtClean="0"/>
              <a:t>busso</a:t>
            </a:r>
            <a:r>
              <a:rPr lang="en-US" sz="5100" b="1" dirty="0" smtClean="0"/>
              <a:t>: se </a:t>
            </a:r>
            <a:r>
              <a:rPr lang="en-US" sz="5100" b="1" dirty="0" err="1" smtClean="0"/>
              <a:t>qualcuno</a:t>
            </a:r>
            <a:r>
              <a:rPr lang="en-US" sz="5100" b="1" dirty="0" smtClean="0"/>
              <a:t> </a:t>
            </a:r>
            <a:r>
              <a:rPr lang="en-US" sz="5100" b="1" dirty="0" err="1" smtClean="0"/>
              <a:t>ascolta</a:t>
            </a:r>
            <a:r>
              <a:rPr lang="en-US" sz="5100" b="1" dirty="0" smtClean="0"/>
              <a:t> la </a:t>
            </a:r>
            <a:r>
              <a:rPr lang="en-US" sz="5100" b="1" dirty="0" err="1" smtClean="0"/>
              <a:t>mia</a:t>
            </a:r>
            <a:r>
              <a:rPr lang="en-US" sz="5100" b="1" dirty="0" smtClean="0"/>
              <a:t> voce </a:t>
            </a:r>
            <a:r>
              <a:rPr lang="en-US" sz="5100" b="1" dirty="0" err="1" smtClean="0"/>
              <a:t>e</a:t>
            </a:r>
            <a:r>
              <a:rPr lang="en-US" sz="5100" b="1" dirty="0" smtClean="0"/>
              <a:t> </a:t>
            </a:r>
            <a:r>
              <a:rPr lang="en-US" sz="5100" b="1" dirty="0" err="1" smtClean="0"/>
              <a:t>apre</a:t>
            </a:r>
            <a:r>
              <a:rPr lang="en-US" sz="5100" b="1" dirty="0" smtClean="0"/>
              <a:t> la </a:t>
            </a:r>
            <a:r>
              <a:rPr lang="en-US" sz="5100" b="1" dirty="0" err="1" smtClean="0"/>
              <a:t>porta</a:t>
            </a:r>
            <a:r>
              <a:rPr lang="en-US" sz="5100" b="1" dirty="0" smtClean="0"/>
              <a:t>, </a:t>
            </a:r>
            <a:r>
              <a:rPr lang="en-US" sz="5100" b="1" dirty="0" err="1" smtClean="0"/>
              <a:t>io</a:t>
            </a:r>
            <a:r>
              <a:rPr lang="en-US" sz="5100" b="1" dirty="0" smtClean="0"/>
              <a:t> </a:t>
            </a:r>
            <a:r>
              <a:rPr lang="en-US" sz="5100" b="1" dirty="0" err="1" smtClean="0"/>
              <a:t>entrerò</a:t>
            </a:r>
            <a:r>
              <a:rPr lang="en-US" sz="5100" b="1" dirty="0" smtClean="0"/>
              <a:t> </a:t>
            </a:r>
            <a:r>
              <a:rPr lang="en-US" sz="5100" b="1" dirty="0" err="1" smtClean="0"/>
              <a:t>da</a:t>
            </a:r>
            <a:r>
              <a:rPr lang="en-US" sz="5100" b="1" dirty="0" smtClean="0"/>
              <a:t> </a:t>
            </a:r>
            <a:r>
              <a:rPr lang="en-US" sz="5100" b="1" dirty="0" err="1" smtClean="0"/>
              <a:t>lui</a:t>
            </a:r>
            <a:r>
              <a:rPr lang="en-US" sz="5100" b="1" dirty="0" smtClean="0"/>
              <a:t> </a:t>
            </a:r>
            <a:r>
              <a:rPr lang="en-US" sz="5100" b="1" dirty="0" err="1" smtClean="0"/>
              <a:t>e</a:t>
            </a:r>
            <a:r>
              <a:rPr lang="en-US" sz="5100" b="1" dirty="0" smtClean="0"/>
              <a:t> </a:t>
            </a:r>
            <a:r>
              <a:rPr lang="en-US" sz="5100" b="1" dirty="0" err="1" smtClean="0"/>
              <a:t>cenerò</a:t>
            </a:r>
            <a:r>
              <a:rPr lang="en-US" sz="5100" b="1" dirty="0" smtClean="0"/>
              <a:t> con </a:t>
            </a:r>
            <a:r>
              <a:rPr lang="en-US" sz="5100" b="1" dirty="0" err="1" smtClean="0"/>
              <a:t>lui</a:t>
            </a:r>
            <a:r>
              <a:rPr lang="en-US" sz="5100" b="1" dirty="0" smtClean="0"/>
              <a:t> </a:t>
            </a:r>
            <a:r>
              <a:rPr lang="en-US" sz="5100" b="1" dirty="0" err="1" smtClean="0"/>
              <a:t>ed</a:t>
            </a:r>
            <a:r>
              <a:rPr lang="en-US" sz="5100" b="1" dirty="0" smtClean="0"/>
              <a:t> </a:t>
            </a:r>
            <a:r>
              <a:rPr lang="en-US" sz="5100" b="1" dirty="0" err="1" smtClean="0"/>
              <a:t>egli</a:t>
            </a:r>
            <a:r>
              <a:rPr lang="en-US" sz="5100" b="1" dirty="0" smtClean="0"/>
              <a:t> con me (</a:t>
            </a:r>
            <a:r>
              <a:rPr lang="en-US" sz="5100" b="1" dirty="0" err="1" smtClean="0"/>
              <a:t>Apocalisse</a:t>
            </a:r>
            <a:r>
              <a:rPr lang="en-US" sz="5100" b="1" dirty="0" smtClean="0"/>
              <a:t> 3:20).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bright="12000"/>
          </a:blip>
          <a:stretch>
            <a:fillRect/>
          </a:stretch>
        </p:blipFill>
        <p:spPr>
          <a:xfrm>
            <a:off x="228600" y="152400"/>
            <a:ext cx="3124200" cy="5854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88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4724400" y="3733800"/>
            <a:ext cx="4419600" cy="143116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it-IT" sz="8400" b="1" dirty="0" smtClean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cs typeface="Adobe Garamond Pro"/>
              </a:rPr>
              <a:t>La Porta</a:t>
            </a:r>
            <a:endParaRPr lang="it-IT" sz="8400" b="1" dirty="0">
              <a:ln>
                <a:solidFill>
                  <a:schemeClr val="tx1"/>
                </a:solidFill>
              </a:ln>
              <a:solidFill>
                <a:srgbClr val="FFFFFF"/>
              </a:solidFill>
              <a:cs typeface="Adobe Garamond Pro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bright="-2000"/>
          </a:blip>
          <a:stretch>
            <a:fillRect/>
          </a:stretch>
        </p:blipFill>
        <p:spPr>
          <a:xfrm>
            <a:off x="685800" y="685800"/>
            <a:ext cx="3538219" cy="493705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TextBox 8"/>
          <p:cNvSpPr txBox="1"/>
          <p:nvPr/>
        </p:nvSpPr>
        <p:spPr>
          <a:xfrm>
            <a:off x="304800" y="457200"/>
            <a:ext cx="457200" cy="535531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it-IT">
                <a:solidFill>
                  <a:schemeClr val="accent6">
                    <a:lumMod val="50000"/>
                  </a:schemeClr>
                </a:solidFill>
              </a:rPr>
              <a:t>                  </a:t>
            </a:r>
          </a:p>
          <a:p>
            <a:r>
              <a:rPr lang="it-IT">
                <a:solidFill>
                  <a:schemeClr val="accent6">
                    <a:lumMod val="50000"/>
                  </a:schemeClr>
                </a:solidFill>
              </a:rPr>
              <a:t>           </a:t>
            </a:r>
          </a:p>
          <a:p>
            <a:r>
              <a:rPr lang="it-IT">
                <a:solidFill>
                  <a:schemeClr val="accent6">
                    <a:lumMod val="50000"/>
                  </a:schemeClr>
                </a:solidFill>
              </a:rPr>
              <a:t>    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1981202" y="-2449057"/>
            <a:ext cx="457200" cy="535531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it-IT">
                <a:solidFill>
                  <a:schemeClr val="accent6">
                    <a:lumMod val="50000"/>
                  </a:schemeClr>
                </a:solidFill>
              </a:rPr>
              <a:t>                  </a:t>
            </a:r>
          </a:p>
          <a:p>
            <a:r>
              <a:rPr lang="it-IT">
                <a:solidFill>
                  <a:schemeClr val="accent6">
                    <a:lumMod val="50000"/>
                  </a:schemeClr>
                </a:solidFill>
              </a:rPr>
              <a:t>           </a:t>
            </a:r>
          </a:p>
          <a:p>
            <a:r>
              <a:rPr lang="it-IT">
                <a:solidFill>
                  <a:schemeClr val="accent6">
                    <a:lumMod val="50000"/>
                  </a:schemeClr>
                </a:solidFill>
              </a:rPr>
              <a:t>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91000" y="457200"/>
            <a:ext cx="457200" cy="535531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endParaRPr lang="it-IT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it-IT">
                <a:solidFill>
                  <a:schemeClr val="accent6">
                    <a:lumMod val="50000"/>
                  </a:schemeClr>
                </a:solidFill>
              </a:rPr>
              <a:t>                  </a:t>
            </a:r>
          </a:p>
          <a:p>
            <a:r>
              <a:rPr lang="it-IT">
                <a:solidFill>
                  <a:schemeClr val="accent6">
                    <a:lumMod val="50000"/>
                  </a:schemeClr>
                </a:solidFill>
              </a:rPr>
              <a:t>           </a:t>
            </a:r>
          </a:p>
          <a:p>
            <a:r>
              <a:rPr lang="it-IT">
                <a:solidFill>
                  <a:schemeClr val="accent6">
                    <a:lumMod val="50000"/>
                  </a:schemeClr>
                </a:solidFill>
              </a:rPr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54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15000"/>
          </a:blip>
          <a:stretch>
            <a:fillRect/>
          </a:stretch>
        </p:blipFill>
        <p:spPr>
          <a:xfrm>
            <a:off x="3581400" y="838200"/>
            <a:ext cx="5562600" cy="4517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0" y="0"/>
            <a:ext cx="9144000" cy="663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smtClean="0"/>
              <a:t>Le dodici porte sono dodici perle; ciascuna porta è formata da una sola perla. E la piazza della città è di oro puro, come cristallo trasparente. Non vidi alcun tempio in essa </a:t>
            </a:r>
          </a:p>
          <a:p>
            <a:r>
              <a:rPr lang="en-US" sz="2500" smtClean="0"/>
              <a:t>perché il Signore Dio, l'Onnipotente, e l'Agnello </a:t>
            </a:r>
          </a:p>
          <a:p>
            <a:r>
              <a:rPr lang="en-US" sz="2500" smtClean="0"/>
              <a:t>sono il suo tempio. </a:t>
            </a:r>
          </a:p>
          <a:p>
            <a:r>
              <a:rPr lang="en-US" sz="2500" smtClean="0"/>
              <a:t>La città non ha bisogno della luce del sole, </a:t>
            </a:r>
          </a:p>
          <a:p>
            <a:r>
              <a:rPr lang="en-US" sz="2500" smtClean="0"/>
              <a:t>né della luce della luna perché </a:t>
            </a:r>
          </a:p>
          <a:p>
            <a:r>
              <a:rPr lang="en-US" sz="2500" smtClean="0"/>
              <a:t>la gloria di Dio la illumina e </a:t>
            </a:r>
          </a:p>
          <a:p>
            <a:r>
              <a:rPr lang="en-US" sz="2500" smtClean="0"/>
              <a:t>la sua lampada è l'Agnello. </a:t>
            </a:r>
            <a:r>
              <a:rPr lang="en-US" sz="2500" i="1" smtClean="0"/>
              <a:t>Le nazioni cammineranno alla sua luce e i re della terra a lei porteranno </a:t>
            </a:r>
          </a:p>
          <a:p>
            <a:r>
              <a:rPr lang="en-US" sz="2500" i="1" smtClean="0"/>
              <a:t>la loro magnificenza. Le sue porte non si chiuderanno mai durante il giorno, poiché non vi sarà più notte. E porteranno a lei la gloria e l'onore delle nazioni. Non entrerà in essa nulla d'impuro, né chi commette abominio o falsità, ma solo quelli che sono scritti nel libro della vita dell'Agnello (</a:t>
            </a:r>
            <a:r>
              <a:rPr lang="en-US" sz="2500" smtClean="0"/>
              <a:t>Apocalisse 21:21-27)</a:t>
            </a:r>
            <a:r>
              <a:rPr lang="en-US" sz="2500" i="1" smtClean="0"/>
              <a:t>.</a:t>
            </a:r>
            <a:endParaRPr lang="it-IT" sz="25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lum bright="20000" contrast="15000"/>
          </a:blip>
          <a:stretch>
            <a:fillRect/>
          </a:stretch>
        </p:blipFill>
        <p:spPr>
          <a:xfrm>
            <a:off x="228600" y="0"/>
            <a:ext cx="4495799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4572000" y="914400"/>
            <a:ext cx="4572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Tutto</a:t>
            </a:r>
            <a:r>
              <a:rPr lang="en-US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è</a:t>
            </a:r>
            <a:r>
              <a:rPr lang="en-US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stato</a:t>
            </a:r>
            <a:r>
              <a:rPr lang="en-US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fatto</a:t>
            </a:r>
            <a:r>
              <a:rPr lang="en-US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per mezzo </a:t>
            </a:r>
            <a:r>
              <a:rPr lang="en-US" sz="4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di</a:t>
            </a:r>
            <a:r>
              <a:rPr lang="en-US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lui, e</a:t>
            </a:r>
            <a:r>
              <a:rPr lang="en-US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senza</a:t>
            </a:r>
            <a:r>
              <a:rPr lang="en-US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di</a:t>
            </a:r>
            <a:r>
              <a:rPr lang="en-US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lui</a:t>
            </a:r>
            <a:r>
              <a:rPr lang="en-US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niente</a:t>
            </a:r>
            <a:r>
              <a:rPr lang="en-US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è</a:t>
            </a:r>
            <a:r>
              <a:rPr lang="en-US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stato</a:t>
            </a:r>
            <a:r>
              <a:rPr lang="en-US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fatto</a:t>
            </a:r>
            <a:r>
              <a:rPr lang="en-US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di</a:t>
            </a:r>
            <a:r>
              <a:rPr lang="en-US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tutto</a:t>
            </a:r>
            <a:r>
              <a:rPr lang="en-US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ciò</a:t>
            </a:r>
            <a:r>
              <a:rPr lang="en-US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che</a:t>
            </a:r>
            <a:r>
              <a:rPr lang="en-US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esiste. In</a:t>
            </a:r>
            <a:r>
              <a:rPr lang="en-US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lui</a:t>
            </a:r>
            <a:r>
              <a:rPr lang="en-US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era la vita… (</a:t>
            </a:r>
            <a:r>
              <a:rPr lang="en-US" sz="4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Gv</a:t>
            </a:r>
            <a:r>
              <a:rPr lang="en-US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1, 3-4).</a:t>
            </a:r>
            <a:endParaRPr lang="it-IT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6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lum bright="32000"/>
          </a:blip>
          <a:stretch>
            <a:fillRect/>
          </a:stretch>
        </p:blipFill>
        <p:spPr>
          <a:xfrm>
            <a:off x="0" y="0"/>
            <a:ext cx="3962400" cy="5930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asellaDiTesto 3"/>
          <p:cNvSpPr txBox="1"/>
          <p:nvPr/>
        </p:nvSpPr>
        <p:spPr>
          <a:xfrm>
            <a:off x="685800" y="533400"/>
            <a:ext cx="8229600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100" b="1" dirty="0" smtClean="0"/>
              <a:t> </a:t>
            </a:r>
            <a:r>
              <a:rPr lang="it-IT" sz="4100" b="1" dirty="0" smtClean="0">
                <a:cs typeface="Edwardian Script ITC"/>
              </a:rPr>
              <a:t>In lui ci ha scelti </a:t>
            </a:r>
          </a:p>
          <a:p>
            <a:pPr algn="ctr"/>
            <a:r>
              <a:rPr lang="it-IT" sz="4100" b="1" dirty="0" smtClean="0">
                <a:cs typeface="Edwardian Script ITC"/>
              </a:rPr>
              <a:t>prima della creazione del mondo, per essere santi e immacolati </a:t>
            </a:r>
          </a:p>
          <a:p>
            <a:pPr algn="ctr"/>
            <a:r>
              <a:rPr lang="it-IT" sz="4100" b="1" dirty="0" smtClean="0">
                <a:cs typeface="Edwardian Script ITC"/>
              </a:rPr>
              <a:t>al suo cospetto nella carità,  predestinandoci a essere </a:t>
            </a:r>
          </a:p>
          <a:p>
            <a:pPr algn="ctr"/>
            <a:r>
              <a:rPr lang="it-IT" sz="4100" b="1" dirty="0" smtClean="0">
                <a:cs typeface="Edwardian Script ITC"/>
              </a:rPr>
              <a:t>suoi figli adottivi per opera di Gesù Cristo,  secondo il beneplacito</a:t>
            </a:r>
            <a:r>
              <a:rPr lang="it-IT" sz="4100" b="1" dirty="0" smtClean="0">
                <a:cs typeface="Edwardian Script ITC"/>
              </a:rPr>
              <a:t> </a:t>
            </a:r>
          </a:p>
          <a:p>
            <a:pPr algn="ctr"/>
            <a:r>
              <a:rPr lang="it-IT" sz="4100" b="1" dirty="0" smtClean="0">
                <a:cs typeface="Edwardian Script ITC"/>
              </a:rPr>
              <a:t>della </a:t>
            </a:r>
            <a:r>
              <a:rPr lang="it-IT" sz="4100" b="1" dirty="0" smtClean="0">
                <a:cs typeface="Edwardian Script ITC"/>
              </a:rPr>
              <a:t>sua volontà.</a:t>
            </a:r>
            <a:endParaRPr lang="it-IT" sz="4100" dirty="0">
              <a:cs typeface="Edwardian Script ITC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019800" y="6150114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solidFill>
                  <a:srgbClr val="000000"/>
                </a:solidFill>
                <a:cs typeface="Edwardian Script ITC"/>
              </a:rPr>
              <a:t>Efesini 1,4-6</a:t>
            </a:r>
            <a:endParaRPr lang="it-IT" sz="4000" dirty="0">
              <a:solidFill>
                <a:srgbClr val="000000"/>
              </a:solidFill>
              <a:cs typeface="Edwardian Script IT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1295400"/>
            <a:ext cx="5943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smtClean="0"/>
              <a:t>… il disegno di ricapitolare in Cristo tutte le cose, quelle del cielo come quelle della terra </a:t>
            </a:r>
          </a:p>
          <a:p>
            <a:r>
              <a:rPr lang="en-US" sz="5000" b="1" smtClean="0"/>
              <a:t>(Ef 1,10).</a:t>
            </a:r>
            <a:endParaRPr lang="it-IT" sz="5000" b="1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6000"/>
          </a:blip>
          <a:stretch>
            <a:fillRect/>
          </a:stretch>
        </p:blipFill>
        <p:spPr>
          <a:xfrm>
            <a:off x="1" y="0"/>
            <a:ext cx="3124200" cy="4676090"/>
          </a:xfrm>
          <a:prstGeom prst="roundRect">
            <a:avLst>
              <a:gd name="adj" fmla="val 109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 bright="15000" contrast="26000"/>
          </a:blip>
          <a:stretch>
            <a:fillRect/>
          </a:stretch>
        </p:blipFill>
        <p:spPr>
          <a:xfrm>
            <a:off x="1447800" y="838200"/>
            <a:ext cx="6096000" cy="5166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90799"/>
            <a:ext cx="9144000" cy="426720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304800" y="0"/>
            <a:ext cx="8686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Edwardian Script ITC"/>
              </a:rPr>
              <a:t>Io Sono la Porta</a:t>
            </a:r>
          </a:p>
          <a:p>
            <a:pPr algn="r"/>
            <a:r>
              <a:rPr lang="it-IT" sz="9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Edwardian Script ITC"/>
              </a:rPr>
              <a:t>(Gv 10,9)</a:t>
            </a:r>
            <a:endParaRPr lang="it-IT" sz="9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Edwardian Script IT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it-IT"/>
          </a:p>
          <a:p>
            <a:endParaRPr lang="it-IT"/>
          </a:p>
          <a:p>
            <a:endParaRPr lang="it-IT"/>
          </a:p>
          <a:p>
            <a:endParaRPr lang="it-IT"/>
          </a:p>
          <a:p>
            <a:endParaRPr lang="it-IT"/>
          </a:p>
          <a:p>
            <a:endParaRPr lang="it-IT"/>
          </a:p>
          <a:p>
            <a:endParaRPr lang="it-IT"/>
          </a:p>
          <a:p>
            <a:endParaRPr lang="it-IT"/>
          </a:p>
          <a:p>
            <a:endParaRPr lang="it-IT"/>
          </a:p>
          <a:p>
            <a:endParaRPr lang="it-IT"/>
          </a:p>
          <a:p>
            <a:endParaRPr lang="it-IT"/>
          </a:p>
          <a:p>
            <a:endParaRPr lang="it-IT"/>
          </a:p>
          <a:p>
            <a:endParaRPr lang="it-IT"/>
          </a:p>
          <a:p>
            <a:endParaRPr lang="it-IT"/>
          </a:p>
          <a:p>
            <a:endParaRPr lang="it-IT"/>
          </a:p>
          <a:p>
            <a:endParaRPr lang="it-IT"/>
          </a:p>
          <a:p>
            <a:endParaRPr lang="it-IT"/>
          </a:p>
          <a:p>
            <a:endParaRPr lang="it-IT"/>
          </a:p>
          <a:p>
            <a:endParaRPr lang="it-IT"/>
          </a:p>
          <a:p>
            <a:endParaRPr lang="it-IT"/>
          </a:p>
          <a:p>
            <a:endParaRPr lang="it-IT"/>
          </a:p>
          <a:p>
            <a:endParaRPr lang="it-IT"/>
          </a:p>
          <a:p>
            <a:endParaRPr lang="it-IT"/>
          </a:p>
          <a:p>
            <a:endParaRPr lang="it-IT"/>
          </a:p>
          <a:p>
            <a:endParaRPr lang="it-IT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104096"/>
            <a:ext cx="4902200" cy="6753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"/>
            <a:ext cx="4648200" cy="6524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800" b="1" dirty="0" smtClean="0">
                <a:ea typeface="Verdana"/>
                <a:cs typeface="Verdana"/>
              </a:rPr>
              <a:t>La sera di quello stesso giorno, il primo dopo il sabato, mentre erano chiuse le porte del luogo dove si trovavano i discepoli per timore dei Giudei, </a:t>
            </a:r>
            <a:r>
              <a:rPr lang="it-IT" sz="3800" b="1" cap="all" dirty="0" smtClean="0">
                <a:ea typeface="Verdana"/>
                <a:cs typeface="Verdana"/>
              </a:rPr>
              <a:t>venne</a:t>
            </a:r>
            <a:r>
              <a:rPr lang="it-IT" sz="3800" b="1" dirty="0" smtClean="0">
                <a:ea typeface="Verdana"/>
                <a:cs typeface="Verdana"/>
              </a:rPr>
              <a:t> Gesù, si fermò in mezzo a loro e disse: «Pace a voi!» </a:t>
            </a:r>
            <a:r>
              <a:rPr lang="it-IT" sz="2900" b="1" dirty="0" smtClean="0">
                <a:ea typeface="Verdana"/>
                <a:cs typeface="Verdana"/>
              </a:rPr>
              <a:t>(</a:t>
            </a:r>
            <a:r>
              <a:rPr lang="it-IT" sz="2900" b="1" dirty="0" err="1" smtClean="0">
                <a:ea typeface="Verdana"/>
                <a:cs typeface="Verdana"/>
              </a:rPr>
              <a:t>Gv</a:t>
            </a:r>
            <a:r>
              <a:rPr lang="it-IT" sz="2900" b="1" dirty="0" smtClean="0">
                <a:ea typeface="Verdana"/>
                <a:cs typeface="Verdana"/>
              </a:rPr>
              <a:t> 20,19).</a:t>
            </a:r>
            <a:endParaRPr lang="en-US" sz="2900" b="1" dirty="0" smtClean="0"/>
          </a:p>
        </p:txBody>
      </p:sp>
      <p:pic>
        <p:nvPicPr>
          <p:cNvPr id="3" name="Picture 2" descr="C:\Users\Padre Armando\Pictures\rupnik risinferi 12 apostoli.jpg"/>
          <p:cNvPicPr>
            <a:picLocks noChangeAspect="1" noChangeArrowheads="1"/>
          </p:cNvPicPr>
          <p:nvPr/>
        </p:nvPicPr>
        <p:blipFill>
          <a:blip r:embed="rId2" cstate="print">
            <a:lum contrast="5000"/>
          </a:blip>
          <a:srcRect/>
          <a:stretch>
            <a:fillRect/>
          </a:stretch>
        </p:blipFill>
        <p:spPr bwMode="auto">
          <a:xfrm>
            <a:off x="4495800" y="838200"/>
            <a:ext cx="3907603" cy="5220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4267200"/>
            <a:ext cx="8001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00" b="1" dirty="0" err="1" smtClean="0"/>
              <a:t>Io</a:t>
            </a:r>
            <a:r>
              <a:rPr lang="en-US" sz="3500" b="1" dirty="0" smtClean="0"/>
              <a:t> </a:t>
            </a:r>
            <a:r>
              <a:rPr lang="en-US" sz="3500" b="1" dirty="0" err="1" smtClean="0"/>
              <a:t>ti</a:t>
            </a:r>
            <a:r>
              <a:rPr lang="en-US" sz="3500" b="1" dirty="0" smtClean="0"/>
              <a:t> </a:t>
            </a:r>
            <a:r>
              <a:rPr lang="en-US" sz="3500" b="1" dirty="0" err="1" smtClean="0"/>
              <a:t>dico</a:t>
            </a:r>
            <a:r>
              <a:rPr lang="en-US" sz="3500" b="1" dirty="0" smtClean="0"/>
              <a:t>: </a:t>
            </a:r>
            <a:r>
              <a:rPr lang="en-US" sz="3600" b="1" smtClean="0"/>
              <a:t>Tu sei Pietro e su questa pietra edificherò la mia chiesa e </a:t>
            </a:r>
            <a:r>
              <a:rPr lang="en-US" sz="3600" b="1" cap="all" smtClean="0"/>
              <a:t>le porte degli inferi</a:t>
            </a:r>
            <a:r>
              <a:rPr lang="en-US" sz="3600" b="1" smtClean="0"/>
              <a:t> </a:t>
            </a:r>
            <a:r>
              <a:rPr lang="en-US" sz="3600" b="1" cap="all" smtClean="0"/>
              <a:t>non prevarranno </a:t>
            </a:r>
            <a:r>
              <a:rPr lang="en-US" sz="3600" b="1" smtClean="0"/>
              <a:t>contro di essa</a:t>
            </a:r>
            <a:r>
              <a:rPr lang="en-US" sz="3500" b="1" dirty="0" smtClean="0"/>
              <a:t> (</a:t>
            </a:r>
            <a:r>
              <a:rPr lang="en-US" sz="3500" b="1" dirty="0" err="1" smtClean="0"/>
              <a:t>Matteo</a:t>
            </a:r>
            <a:r>
              <a:rPr lang="en-US" sz="3500" b="1" dirty="0" smtClean="0"/>
              <a:t> 16:18).	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533400"/>
            <a:ext cx="4556087" cy="3584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1"/>
            <a:ext cx="6477000" cy="74174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it-IT" sz="800" b="1" dirty="0" smtClean="0"/>
          </a:p>
          <a:p>
            <a:pPr algn="ctr"/>
            <a:r>
              <a:rPr lang="it-IT" sz="3900" b="1" dirty="0" smtClean="0"/>
              <a:t>Pietro e Giovanni salivano al tempio per la preghiera verso le tre del pomeriggio. </a:t>
            </a:r>
          </a:p>
          <a:p>
            <a:pPr algn="ctr"/>
            <a:r>
              <a:rPr lang="it-IT" sz="3900" b="1" dirty="0" smtClean="0"/>
              <a:t>Qui di solito veniva portato un uomo, storpio fin dalla nascita e lo ponevano ogni giorno </a:t>
            </a:r>
          </a:p>
          <a:p>
            <a:pPr algn="ctr"/>
            <a:r>
              <a:rPr lang="it-IT" sz="3900" b="1" dirty="0" smtClean="0"/>
              <a:t>PRESSO LA PORTA </a:t>
            </a:r>
          </a:p>
          <a:p>
            <a:pPr algn="ctr"/>
            <a:r>
              <a:rPr lang="it-IT" sz="3900" b="1" dirty="0" smtClean="0"/>
              <a:t>del tempio detta «BELLA» a chiedere l'elemosina a coloro che entravano nel tempio </a:t>
            </a:r>
          </a:p>
          <a:p>
            <a:pPr algn="ctr"/>
            <a:r>
              <a:rPr lang="it-IT" sz="3900" b="1" dirty="0" smtClean="0"/>
              <a:t>(Atti 3,2).</a:t>
            </a:r>
          </a:p>
          <a:p>
            <a:pPr algn="ctr"/>
            <a:endParaRPr lang="en-US" sz="3900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712358" cy="6858000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14395</TotalTime>
  <Words>864</Words>
  <Application>Microsoft Macintosh PowerPoint</Application>
  <PresentationFormat>Presentazione su schermo (4:3)</PresentationFormat>
  <Paragraphs>241</Paragraphs>
  <Slides>20</Slides>
  <Notes>0</Notes>
  <HiddenSlides>0</HiddenSlides>
  <MMClips>0</MMClips>
  <ScaleCrop>false</ScaleCrop>
  <HeadingPairs>
    <vt:vector size="4" baseType="variant">
      <vt:variant>
        <vt:lpstr>Modello struttura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Padre Armando</dc:creator>
  <cp:lastModifiedBy>antonio foddan</cp:lastModifiedBy>
  <cp:revision>195</cp:revision>
  <dcterms:created xsi:type="dcterms:W3CDTF">2013-10-26T08:18:21Z</dcterms:created>
  <dcterms:modified xsi:type="dcterms:W3CDTF">2013-10-26T10:50:17Z</dcterms:modified>
</cp:coreProperties>
</file>