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2"/>
  </p:notesMasterIdLst>
  <p:sldIdLst>
    <p:sldId id="294" r:id="rId2"/>
    <p:sldId id="296" r:id="rId3"/>
    <p:sldId id="297" r:id="rId4"/>
    <p:sldId id="298" r:id="rId5"/>
    <p:sldId id="290" r:id="rId6"/>
    <p:sldId id="301" r:id="rId7"/>
    <p:sldId id="292" r:id="rId8"/>
    <p:sldId id="306" r:id="rId9"/>
    <p:sldId id="289" r:id="rId10"/>
    <p:sldId id="307" r:id="rId11"/>
    <p:sldId id="308" r:id="rId12"/>
    <p:sldId id="275" r:id="rId13"/>
    <p:sldId id="276" r:id="rId14"/>
    <p:sldId id="284" r:id="rId15"/>
    <p:sldId id="282" r:id="rId16"/>
    <p:sldId id="271" r:id="rId17"/>
    <p:sldId id="277" r:id="rId18"/>
    <p:sldId id="286" r:id="rId19"/>
    <p:sldId id="305" r:id="rId20"/>
    <p:sldId id="30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DA2F"/>
    <a:srgbClr val="FF0080"/>
    <a:srgbClr val="543436"/>
    <a:srgbClr val="66FFCC"/>
    <a:srgbClr val="FF6FCF"/>
    <a:srgbClr val="00CC66"/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7287" autoAdjust="0"/>
  </p:normalViewPr>
  <p:slideViewPr>
    <p:cSldViewPr>
      <p:cViewPr varScale="1">
        <p:scale>
          <a:sx n="95" d="100"/>
          <a:sy n="95" d="100"/>
        </p:scale>
        <p:origin x="-9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2915-978D-6345-BB60-2BF6D99704B7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9CB42-F93E-AB4D-8D33-71F527D0019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CB42-F93E-AB4D-8D33-71F527D0019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877A-58CE-43FC-9F8C-5B7AF0084D51}" type="datetimeFigureOut">
              <a:rPr lang="it-IT" smtClean="0"/>
              <a:pPr/>
              <a:t>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D030-AC64-4243-8271-BF1749E8D3B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3657600"/>
            <a:ext cx="4267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100" b="1" i="1" dirty="0" smtClean="0">
                <a:solidFill>
                  <a:srgbClr val="FF0080"/>
                </a:solidFill>
                <a:latin typeface="Times New Roman"/>
                <a:cs typeface="Times New Roman"/>
              </a:rPr>
              <a:t>in Gesù Cristo</a:t>
            </a:r>
            <a:endParaRPr lang="it-IT" sz="7100" b="1" i="1" dirty="0">
              <a:solidFill>
                <a:srgbClr val="FF0080"/>
              </a:solidFill>
              <a:latin typeface="Times New Roman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28600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0" b="1" i="1" dirty="0" smtClean="0">
                <a:solidFill>
                  <a:srgbClr val="FF0080"/>
                </a:solidFill>
                <a:latin typeface="Times New Roman"/>
                <a:cs typeface="Times New Roman"/>
              </a:rPr>
              <a:t>Scelti e amati dall’</a:t>
            </a:r>
          </a:p>
          <a:p>
            <a:pPr algn="ctr"/>
            <a:r>
              <a:rPr lang="it-IT" sz="7000" b="1" i="1" dirty="0" smtClean="0">
                <a:solidFill>
                  <a:srgbClr val="FF0080"/>
                </a:solidFill>
                <a:latin typeface="Times New Roman"/>
                <a:cs typeface="Times New Roman"/>
              </a:rPr>
              <a:t>eternità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711" y="0"/>
            <a:ext cx="49232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895600" y="15240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 smtClean="0">
                <a:solidFill>
                  <a:srgbClr val="FFFF00"/>
                </a:solidFill>
              </a:rPr>
              <a:t>“</a:t>
            </a:r>
            <a:r>
              <a:rPr lang="it-IT" sz="7200" b="1" dirty="0" err="1" smtClean="0">
                <a:solidFill>
                  <a:srgbClr val="FFFF00"/>
                </a:solidFill>
              </a:rPr>
              <a:t>…morendo</a:t>
            </a:r>
            <a:r>
              <a:rPr lang="it-IT" sz="7200" b="1" dirty="0" smtClean="0">
                <a:solidFill>
                  <a:srgbClr val="FFFF00"/>
                </a:solidFill>
              </a:rPr>
              <a:t> ha distrutto la nostra morte”</a:t>
            </a:r>
            <a:endParaRPr lang="it-IT" sz="7200" dirty="0">
              <a:solidFill>
                <a:srgbClr val="FFFF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89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D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04800" y="612844"/>
            <a:ext cx="464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“</a:t>
            </a:r>
            <a:r>
              <a:rPr lang="it-IT" sz="7200" b="1" dirty="0" err="1" smtClean="0">
                <a:solidFill>
                  <a:srgbClr val="FF0000"/>
                </a:solidFill>
              </a:rPr>
              <a:t>…e</a:t>
            </a:r>
            <a:r>
              <a:rPr lang="it-IT" sz="7200" b="1" dirty="0" smtClean="0">
                <a:solidFill>
                  <a:srgbClr val="FF0000"/>
                </a:solidFill>
              </a:rPr>
              <a:t> risorgendo ha restaurato la vita”</a:t>
            </a:r>
            <a:endParaRPr lang="it-IT" sz="72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12000" contrast="25000"/>
          </a:blip>
          <a:stretch>
            <a:fillRect/>
          </a:stretch>
        </p:blipFill>
        <p:spPr>
          <a:xfrm>
            <a:off x="4689289" y="0"/>
            <a:ext cx="44547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7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191000" cy="6858000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7938" indent="-7938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Io sono il tuo Dio,</a:t>
            </a:r>
          </a:p>
          <a:p>
            <a:pPr marL="7938" indent="-7938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ora PARLO e nella mia POTENZA ordino a coloro che erano in carcere: </a:t>
            </a:r>
            <a:r>
              <a:rPr lang="it-IT" sz="3800" b="1" dirty="0" smtClean="0">
                <a:ln w="63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</a:rPr>
              <a:t>USCITE!</a:t>
            </a:r>
            <a:r>
              <a:rPr lang="it-IT" sz="3800" dirty="0" smtClean="0">
                <a:ln w="63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</a:rPr>
              <a:t> </a:t>
            </a:r>
          </a:p>
          <a:p>
            <a:pPr marL="7938" indent="-7938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A coloro che erano nelle tenebre: </a:t>
            </a:r>
            <a:r>
              <a:rPr lang="it-IT" sz="3800" b="1" dirty="0" smtClean="0">
                <a:ln w="635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</a:rPr>
              <a:t>SIATE ILLUMINATI! </a:t>
            </a:r>
          </a:p>
          <a:p>
            <a:pPr marL="7938" indent="-7938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A coloro che erano morti: </a:t>
            </a:r>
            <a:r>
              <a:rPr lang="it-IT" sz="3800" b="1" dirty="0" smtClean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</a:rPr>
              <a:t>RISORGETE!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10741"/>
            <a:ext cx="4953000" cy="6868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7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4648200" cy="6172200"/>
          </a:xfrm>
          <a:solidFill>
            <a:srgbClr val="000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Risorgi, opera delle mie mani! </a:t>
            </a:r>
          </a:p>
          <a:p>
            <a:pPr marL="0" indent="0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Risorgi mia effige, fatta a mia immagine! </a:t>
            </a:r>
          </a:p>
          <a:p>
            <a:pPr marL="0" indent="0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Risorgi, usciamo di qui! </a:t>
            </a:r>
          </a:p>
          <a:p>
            <a:pPr marL="0" indent="0">
              <a:buNone/>
            </a:pPr>
            <a:r>
              <a:rPr lang="it-IT" sz="3800" dirty="0" smtClean="0">
                <a:solidFill>
                  <a:srgbClr val="FFFF00"/>
                </a:solidFill>
              </a:rPr>
              <a:t>Tu in me e io in te siamo infatti un'unica e indivisa natura. </a:t>
            </a:r>
          </a:p>
          <a:p>
            <a:pPr marL="0" indent="0">
              <a:buNone/>
            </a:pPr>
            <a:endParaRPr lang="it-IT" sz="9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1400" dirty="0" smtClean="0">
                <a:solidFill>
                  <a:srgbClr val="FFFF00"/>
                </a:solidFill>
              </a:rPr>
              <a:t>Ufficio delle Letture di Sabato Santo</a:t>
            </a:r>
            <a:endParaRPr lang="it-IT" sz="1400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lum bright="23000" contrast="38000"/>
          </a:blip>
          <a:stretch>
            <a:fillRect/>
          </a:stretch>
        </p:blipFill>
        <p:spPr>
          <a:xfrm>
            <a:off x="4325733" y="0"/>
            <a:ext cx="48182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295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		</a:t>
            </a:r>
          </a:p>
          <a:p>
            <a:endParaRPr lang="it-IT" sz="28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03" y="0"/>
            <a:ext cx="59730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0" y="1"/>
            <a:ext cx="33528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latin typeface="Times New Roman"/>
                <a:cs typeface="Times New Roman"/>
              </a:rPr>
              <a:t>Tutto questo ci è stato procurato dalla croce gloriosa: </a:t>
            </a:r>
          </a:p>
          <a:p>
            <a:r>
              <a:rPr lang="it-IT" sz="3200" i="1" dirty="0" smtClean="0">
                <a:latin typeface="Times New Roman"/>
                <a:cs typeface="Times New Roman"/>
              </a:rPr>
              <a:t>la croce, </a:t>
            </a:r>
          </a:p>
          <a:p>
            <a:r>
              <a:rPr lang="it-IT" sz="3200" i="1" dirty="0" smtClean="0">
                <a:latin typeface="Times New Roman"/>
                <a:cs typeface="Times New Roman"/>
              </a:rPr>
              <a:t>trofeo eretto contro il demonio, </a:t>
            </a:r>
          </a:p>
          <a:p>
            <a:r>
              <a:rPr lang="it-IT" sz="3200" i="1" dirty="0" smtClean="0">
                <a:latin typeface="Times New Roman"/>
                <a:cs typeface="Times New Roman"/>
              </a:rPr>
              <a:t>arma contro il peccato, </a:t>
            </a:r>
          </a:p>
          <a:p>
            <a:r>
              <a:rPr lang="it-IT" sz="3200" i="1" dirty="0" smtClean="0">
                <a:latin typeface="Times New Roman"/>
                <a:cs typeface="Times New Roman"/>
              </a:rPr>
              <a:t>spada con cui Cristo ha trafitto il serpente </a:t>
            </a:r>
          </a:p>
          <a:p>
            <a:pPr algn="ctr"/>
            <a:r>
              <a:rPr lang="it-IT" sz="3200" i="1" dirty="0" smtClean="0">
                <a:latin typeface="Times New Roman"/>
                <a:cs typeface="Times New Roman"/>
              </a:rPr>
              <a:t>(S. Giovanni Crisostomo).</a:t>
            </a:r>
            <a:endParaRPr lang="it-IT" sz="3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0000"/>
                </a:solidFill>
              </a:rPr>
              <a:t>La Veglia Pasquale</a:t>
            </a:r>
          </a:p>
          <a:p>
            <a:r>
              <a:rPr lang="it-IT" sz="3600" b="1" dirty="0" smtClean="0">
                <a:solidFill>
                  <a:srgbClr val="000000"/>
                </a:solidFill>
              </a:rPr>
              <a:t>        Liturgia della Luce </a:t>
            </a:r>
            <a:endParaRPr lang="it-IT" sz="3600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http://t1.gstatic.com/images?q=tbn:ANd9GcQDTTQwNuBzMMqz-Rg8Nks8k81yJ378phiw0QrbEg1f3bFURD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029" y="0"/>
            <a:ext cx="2906971" cy="7543800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-326067"/>
            <a:ext cx="3429000" cy="733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0" y="1447800"/>
            <a:ext cx="60198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 fuoco nuovo il sacerdote accende il cero pasquale, dicendo</a:t>
            </a:r>
            <a:r>
              <a:rPr lang="it-IT" sz="27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it-IT" sz="2700" b="1" i="1" dirty="0" smtClean="0">
              <a:latin typeface="Times New Roman"/>
              <a:cs typeface="Times New Roman"/>
            </a:endParaRPr>
          </a:p>
          <a:p>
            <a:r>
              <a:rPr lang="it-IT" sz="4300" b="1" i="1" dirty="0" smtClean="0">
                <a:latin typeface="Times New Roman"/>
                <a:cs typeface="Times New Roman"/>
              </a:rPr>
              <a:t>La luce del Cristo che risorge glorioso  disperda le tenebre del cuore e dello spirito.</a:t>
            </a:r>
            <a:endParaRPr lang="it-IT" sz="43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La Veglia Pasquale </a:t>
            </a:r>
            <a:r>
              <a:rPr lang="it-IT" sz="3600" b="1" dirty="0" err="1" smtClean="0"/>
              <a:t>–</a:t>
            </a:r>
            <a:r>
              <a:rPr lang="it-IT" sz="3600" b="1" dirty="0" smtClean="0"/>
              <a:t> Liturgia Battesimale </a:t>
            </a:r>
            <a:endParaRPr lang="it-IT" sz="36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lum bright="40000" contrast="51000"/>
          </a:blip>
          <a:stretch>
            <a:fillRect/>
          </a:stretch>
        </p:blipFill>
        <p:spPr>
          <a:xfrm>
            <a:off x="5220571" y="914400"/>
            <a:ext cx="3923429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0" y="990600"/>
            <a:ext cx="54864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Tenendo il cero nell'acqua, prosegue:</a:t>
            </a:r>
            <a:r>
              <a:rPr lang="it-IT" sz="3300" b="1" i="1" dirty="0" smtClean="0">
                <a:latin typeface="Times New Roman"/>
                <a:cs typeface="Times New Roman"/>
              </a:rPr>
              <a:t> Discenda, Padre, in quest’acqua, per opera del tuo Figlio, la potenza dello Spirito. Tutti coloro che in essa riceveranno il Battesimo, </a:t>
            </a:r>
            <a:r>
              <a:rPr lang="it-IT" sz="3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sepolti</a:t>
            </a:r>
            <a:r>
              <a:rPr lang="it-IT" sz="3300" b="1" i="1" dirty="0" smtClean="0">
                <a:latin typeface="Times New Roman"/>
                <a:cs typeface="Times New Roman"/>
              </a:rPr>
              <a:t> insieme con Cristo nella morte, con lui risorgano alla vita immortale. Per Cristo nostro Signore. Amen.</a:t>
            </a:r>
            <a:endParaRPr lang="it-IT" sz="33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75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dre Armando\Pictures\rupnik risinferi 12 apostoli.jpg"/>
          <p:cNvPicPr>
            <a:picLocks noChangeAspect="1" noChangeArrowheads="1"/>
          </p:cNvPicPr>
          <p:nvPr/>
        </p:nvPicPr>
        <p:blipFill>
          <a:blip r:embed="rId2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572000" y="1371600"/>
            <a:ext cx="4191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04800" y="1676400"/>
            <a:ext cx="3886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i="1" dirty="0" smtClean="0">
                <a:latin typeface="Times New Roman"/>
                <a:cs typeface="Times New Roman"/>
              </a:rPr>
              <a:t>Questa è la notte che salva tutta la terra i credenti nel Cristo dall’oscurità del peccato e dalla corruzione del mondo,</a:t>
            </a:r>
            <a:r>
              <a:rPr lang="it-IT" sz="2600" b="1" i="1" dirty="0" smtClean="0">
                <a:latin typeface="Times New Roman"/>
                <a:cs typeface="Times New Roman"/>
              </a:rPr>
              <a:t> li consacro all’amore del Padre e li unisce nella comunione dei sant</a:t>
            </a:r>
            <a:r>
              <a:rPr lang="it-IT" sz="2600" i="1" dirty="0" smtClean="0">
                <a:latin typeface="Times New Roman"/>
                <a:cs typeface="Times New Roman"/>
              </a:rPr>
              <a:t>i. Questa è la notte in cui Cristo, spezzando i vincoli della morte, risorge vincitore dal sepolcro.</a:t>
            </a:r>
            <a:endParaRPr lang="it-IT" sz="2600" i="1" dirty="0">
              <a:latin typeface="Times New Roman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La Veglia Pasquale </a:t>
            </a:r>
            <a:r>
              <a:rPr lang="it-IT" sz="3600" b="1" dirty="0" err="1" smtClean="0">
                <a:solidFill>
                  <a:srgbClr val="FF0000"/>
                </a:solidFill>
              </a:rPr>
              <a:t>–</a:t>
            </a:r>
            <a:r>
              <a:rPr lang="it-IT" sz="3600" b="1" dirty="0" smtClean="0">
                <a:solidFill>
                  <a:srgbClr val="FF0000"/>
                </a:solidFill>
              </a:rPr>
              <a:t> Liturgia della Luce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Annuncio Pasquale 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45000">
              <a:schemeClr val="bg1"/>
            </a:gs>
            <a:gs pos="100000">
              <a:srgbClr val="000000"/>
            </a:gs>
            <a:gs pos="99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adre Armando\Pictures\23_03_fonte_battesimale_in_casal_palocco_roma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28600" y="0"/>
            <a:ext cx="861060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28600" y="163859"/>
            <a:ext cx="4648200" cy="66941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 uno non nasce dall'alto, </a:t>
            </a:r>
          </a:p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 può vedere il regno di Dio. </a:t>
            </a:r>
          </a:p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 uno non nasce </a:t>
            </a:r>
          </a:p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 acqua e Spirito, </a:t>
            </a:r>
          </a:p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non può entrare nel regno di Dio. </a:t>
            </a:r>
          </a:p>
          <a:p>
            <a:pPr algn="ctr"/>
            <a:r>
              <a:rPr lang="it-IT" sz="33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Quello che è nato dalla carne è carne, e quello che è nato dallo Spirito è spirito. </a:t>
            </a:r>
          </a:p>
          <a:p>
            <a:pPr algn="r"/>
            <a:r>
              <a:rPr lang="it-IT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it-IT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it-IT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it-IT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3.5-6)</a:t>
            </a:r>
            <a:r>
              <a:rPr lang="it-IT" sz="33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Picture 2" descr="C:\Users\Padre Armando\Pictures\Gesù sulla croce.jpg"/>
          <p:cNvPicPr>
            <a:picLocks noChangeAspect="1" noChangeArrowheads="1"/>
          </p:cNvPicPr>
          <p:nvPr/>
        </p:nvPicPr>
        <p:blipFill>
          <a:blip r:embed="rId3" cstate="print">
            <a:lum bright="10000" contrast="28000"/>
          </a:blip>
          <a:srcRect/>
          <a:stretch>
            <a:fillRect/>
          </a:stretch>
        </p:blipFill>
        <p:spPr bwMode="auto">
          <a:xfrm>
            <a:off x="4876800" y="-480527"/>
            <a:ext cx="4114800" cy="832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26000" contrast="36000"/>
          </a:blip>
          <a:stretch>
            <a:fillRect/>
          </a:stretch>
        </p:blipFill>
        <p:spPr>
          <a:xfrm>
            <a:off x="0" y="0"/>
            <a:ext cx="5029200" cy="6857999"/>
          </a:xfrm>
          <a:prstGeom prst="oct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876800" y="304800"/>
            <a:ext cx="41148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Ora l'amato mio prende a dirmi:</a:t>
            </a:r>
          </a:p>
          <a:p>
            <a:pPr algn="ctr"/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«</a:t>
            </a:r>
            <a:r>
              <a:rPr lang="it-IT" sz="43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Àlzati</a:t>
            </a:r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</a:t>
            </a:r>
          </a:p>
          <a:p>
            <a:pPr algn="ctr"/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amica mia,</a:t>
            </a:r>
          </a:p>
          <a:p>
            <a:pPr algn="ctr"/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mia bella, </a:t>
            </a:r>
          </a:p>
          <a:p>
            <a:pPr algn="ctr"/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 vieni, presto!</a:t>
            </a:r>
          </a:p>
          <a:p>
            <a:pPr algn="ctr"/>
            <a:r>
              <a:rPr lang="it-IT" sz="43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Perché, ecco, l'inverno è </a:t>
            </a:r>
            <a:r>
              <a:rPr lang="it-IT" sz="43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passato…</a:t>
            </a:r>
            <a:endParaRPr lang="it-IT" sz="43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(Cantico </a:t>
            </a:r>
            <a:r>
              <a:rPr lang="it-IT" sz="26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r>
              <a:rPr lang="it-IT" sz="2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, 10-11</a:t>
            </a:r>
            <a:r>
              <a:rPr lang="it-IT" sz="3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endParaRPr lang="it-IT" sz="38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143000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0" b="1" dirty="0" smtClean="0">
                <a:solidFill>
                  <a:srgbClr val="FFFFFF"/>
                </a:solidFill>
                <a:latin typeface="Edwardian Script ITC"/>
                <a:cs typeface="Edwardian Script ITC"/>
              </a:rPr>
              <a:t>Dio </a:t>
            </a:r>
            <a:r>
              <a:rPr lang="it-IT" sz="19000" b="1" dirty="0" err="1" smtClean="0">
                <a:solidFill>
                  <a:srgbClr val="FFFFFF"/>
                </a:solidFill>
                <a:latin typeface="Edwardian Script ITC"/>
                <a:cs typeface="Edwardian Script ITC"/>
              </a:rPr>
              <a:t>disse…</a:t>
            </a:r>
            <a:endParaRPr lang="it-IT" sz="19000" dirty="0">
              <a:solidFill>
                <a:srgbClr val="FFFFFF"/>
              </a:solidFill>
              <a:latin typeface="Edwardian Script ITC"/>
              <a:cs typeface="Edwardian Script IT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14800" y="4495800"/>
            <a:ext cx="50292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200" b="1" dirty="0" smtClean="0">
                <a:solidFill>
                  <a:srgbClr val="FFFFFF"/>
                </a:solidFill>
                <a:latin typeface="Edwardian Script ITC"/>
                <a:cs typeface="Edwardian Script ITC"/>
              </a:rPr>
              <a:t>Genesi 1,3</a:t>
            </a:r>
            <a:endParaRPr lang="it-IT" sz="8200" dirty="0">
              <a:solidFill>
                <a:srgbClr val="FFFFFF"/>
              </a:solidFill>
              <a:latin typeface="Edwardian Script ITC"/>
              <a:cs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524000"/>
            <a:ext cx="6629400" cy="3554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Noi, pesciolini, che prendiamo il nostro nome dall’</a:t>
            </a:r>
            <a:r>
              <a:rPr lang="it-IT" sz="4000" dirty="0" smtClean="0">
                <a:solidFill>
                  <a:srgbClr val="0000FF"/>
                </a:solidFill>
              </a:rPr>
              <a:t> ἰχθύς </a:t>
            </a:r>
            <a:r>
              <a:rPr lang="it-IT" sz="4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Gesù Cristo, nasciamo nell’acqua e solo rimanendo in essa siamo salvati.</a:t>
            </a:r>
          </a:p>
          <a:p>
            <a:pPr algn="r"/>
            <a:r>
              <a:rPr lang="it-IT" sz="25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Tertulliano</a:t>
            </a:r>
            <a:endParaRPr lang="it-IT" sz="25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5562600"/>
            <a:ext cx="5029200" cy="646331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Ἰχθύς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è un acronimo formato con le iniziali della frase greca: “Gesù Cristo, figlio di Dio, salvatore”</a:t>
            </a:r>
            <a:endParaRPr lang="it-IT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143000"/>
            <a:ext cx="91440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600" b="1" dirty="0" smtClean="0">
                <a:latin typeface="Edwardian Script ITC"/>
                <a:cs typeface="Edwardian Script ITC"/>
              </a:rPr>
              <a:t>Dio disse: Facciamo l’uomo a nostra </a:t>
            </a:r>
            <a:r>
              <a:rPr lang="it-IT" sz="8600" b="1" dirty="0" smtClean="0">
                <a:solidFill>
                  <a:srgbClr val="FF0000"/>
                </a:solidFill>
                <a:latin typeface="Edwardian Script ITC"/>
                <a:cs typeface="Edwardian Script ITC"/>
              </a:rPr>
              <a:t>immagine</a:t>
            </a:r>
            <a:r>
              <a:rPr lang="it-IT" sz="8600" b="1" dirty="0" smtClean="0">
                <a:latin typeface="Edwardian Script ITC"/>
                <a:cs typeface="Edwardian Script ITC"/>
              </a:rPr>
              <a:t>, a nostra </a:t>
            </a:r>
            <a:r>
              <a:rPr lang="it-IT" sz="8600" b="1" dirty="0" err="1" smtClean="0">
                <a:solidFill>
                  <a:srgbClr val="FF0000"/>
                </a:solidFill>
                <a:latin typeface="Edwardian Script ITC"/>
                <a:cs typeface="Edwardian Script ITC"/>
              </a:rPr>
              <a:t>somiglianza</a:t>
            </a:r>
            <a:r>
              <a:rPr lang="it-IT" sz="8600" b="1" dirty="0" err="1" smtClean="0">
                <a:latin typeface="Edwardian Script ITC"/>
                <a:cs typeface="Edwardian Script ITC"/>
              </a:rPr>
              <a:t>…</a:t>
            </a:r>
            <a:endParaRPr lang="it-IT" sz="8600" dirty="0">
              <a:latin typeface="Edwardian Script ITC"/>
              <a:cs typeface="Edwardian Script IT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14800" y="5257800"/>
            <a:ext cx="50292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200" b="1" dirty="0" smtClean="0">
                <a:solidFill>
                  <a:srgbClr val="000000"/>
                </a:solidFill>
                <a:latin typeface="Edwardian Script ITC"/>
                <a:cs typeface="Edwardian Script ITC"/>
              </a:rPr>
              <a:t>Genesi 1,26</a:t>
            </a:r>
            <a:endParaRPr lang="it-IT" sz="8200" dirty="0">
              <a:solidFill>
                <a:srgbClr val="000000"/>
              </a:solidFill>
              <a:latin typeface="Edwardian Script ITC"/>
              <a:cs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0" b="1" dirty="0" smtClean="0">
                <a:latin typeface="Edwardian Script ITC"/>
                <a:cs typeface="Edwardian Script ITC"/>
              </a:rPr>
              <a:t>Dio plasmò l’uomo con polvere del suolo e </a:t>
            </a:r>
            <a:r>
              <a:rPr lang="it-IT" sz="10200" b="1" dirty="0" smtClean="0">
                <a:solidFill>
                  <a:srgbClr val="FF0000"/>
                </a:solidFill>
                <a:latin typeface="Edwardian Script ITC"/>
                <a:cs typeface="Edwardian Script ITC"/>
              </a:rPr>
              <a:t>soffiò ...</a:t>
            </a:r>
            <a:r>
              <a:rPr lang="it-IT" sz="10000" b="1" dirty="0" smtClean="0">
                <a:solidFill>
                  <a:srgbClr val="FF0000"/>
                </a:solidFill>
                <a:latin typeface="Edwardian Script ITC"/>
                <a:cs typeface="Edwardian Script ITC"/>
              </a:rPr>
              <a:t> </a:t>
            </a:r>
          </a:p>
          <a:p>
            <a:pPr algn="ctr"/>
            <a:r>
              <a:rPr lang="it-IT" sz="10000" b="1" dirty="0" smtClean="0">
                <a:latin typeface="Edwardian Script ITC"/>
                <a:cs typeface="Edwardian Script ITC"/>
              </a:rPr>
              <a:t>un </a:t>
            </a:r>
            <a:r>
              <a:rPr lang="it-IT" sz="10000" b="1" dirty="0" smtClean="0">
                <a:solidFill>
                  <a:srgbClr val="000000"/>
                </a:solidFill>
                <a:latin typeface="Edwardian Script ITC"/>
                <a:cs typeface="Edwardian Script ITC"/>
              </a:rPr>
              <a:t>alito</a:t>
            </a:r>
            <a:r>
              <a:rPr lang="it-IT" sz="10000" b="1" dirty="0" smtClean="0">
                <a:latin typeface="Edwardian Script ITC"/>
                <a:cs typeface="Edwardian Script ITC"/>
              </a:rPr>
              <a:t> di </a:t>
            </a:r>
            <a:r>
              <a:rPr lang="it-IT" sz="10000" b="1" dirty="0" err="1" smtClean="0">
                <a:latin typeface="Edwardian Script ITC"/>
                <a:cs typeface="Edwardian Script ITC"/>
              </a:rPr>
              <a:t>vita…</a:t>
            </a:r>
            <a:endParaRPr lang="it-IT" sz="10000" dirty="0">
              <a:latin typeface="Edwardian Script ITC"/>
              <a:cs typeface="Edwardian Script IT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38800" y="5826949"/>
            <a:ext cx="3505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000000"/>
                </a:solidFill>
                <a:latin typeface="Edwardian Script ITC"/>
                <a:cs typeface="Edwardian Script ITC"/>
              </a:rPr>
              <a:t>Genesi 3,7</a:t>
            </a:r>
            <a:endParaRPr lang="it-IT" sz="6000" dirty="0">
              <a:solidFill>
                <a:srgbClr val="000000"/>
              </a:solidFill>
              <a:latin typeface="Edwardian Script ITC"/>
              <a:cs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90600"/>
            <a:ext cx="3399289" cy="4735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 bright="17000" contrast="16000"/>
          </a:blip>
          <a:stretch>
            <a:fillRect/>
          </a:stretch>
        </p:blipFill>
        <p:spPr>
          <a:xfrm>
            <a:off x="2667000" y="0"/>
            <a:ext cx="5646474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lum bright="22000" contrast="17000"/>
          </a:blip>
          <a:stretch>
            <a:fillRect/>
          </a:stretch>
        </p:blipFill>
        <p:spPr>
          <a:xfrm>
            <a:off x="685800" y="2990850"/>
            <a:ext cx="5563268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4800" y="381000"/>
            <a:ext cx="84582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200" dirty="0" smtClean="0">
                <a:latin typeface="Apple Casual"/>
                <a:cs typeface="Apple Casual"/>
              </a:rPr>
              <a:t>Il mio popolo ha abbandonato me,</a:t>
            </a:r>
          </a:p>
          <a:p>
            <a:pPr algn="ctr"/>
            <a:r>
              <a:rPr lang="it-IT" sz="5200" dirty="0" smtClean="0">
                <a:latin typeface="Apple Casual"/>
                <a:cs typeface="Apple Casual"/>
              </a:rPr>
              <a:t>sorgente di acqua viva,</a:t>
            </a:r>
          </a:p>
          <a:p>
            <a:pPr algn="ctr"/>
            <a:r>
              <a:rPr lang="it-IT" sz="5200" dirty="0" smtClean="0">
                <a:latin typeface="Apple Casual"/>
                <a:cs typeface="Apple Casual"/>
              </a:rPr>
              <a:t>e si è scavato cisterne,</a:t>
            </a:r>
          </a:p>
          <a:p>
            <a:pPr algn="ctr"/>
            <a:r>
              <a:rPr lang="it-IT" sz="5200" dirty="0" smtClean="0">
                <a:latin typeface="Apple Casual"/>
                <a:cs typeface="Apple Casual"/>
              </a:rPr>
              <a:t>cisterne piene di crepe,</a:t>
            </a:r>
          </a:p>
          <a:p>
            <a:pPr algn="ctr"/>
            <a:r>
              <a:rPr lang="it-IT" sz="5200" dirty="0" smtClean="0">
                <a:latin typeface="Apple Casual"/>
                <a:cs typeface="Apple Casual"/>
              </a:rPr>
              <a:t>che non trattengono l'acqua. </a:t>
            </a:r>
          </a:p>
          <a:p>
            <a:pPr algn="r"/>
            <a:r>
              <a:rPr lang="it-IT" sz="3700" dirty="0" smtClean="0">
                <a:latin typeface="Apple Casual"/>
                <a:cs typeface="Apple Casual"/>
              </a:rPr>
              <a:t>(</a:t>
            </a:r>
            <a:r>
              <a:rPr lang="it-IT" sz="3700" dirty="0" err="1" smtClean="0">
                <a:latin typeface="Apple Casual"/>
                <a:cs typeface="Apple Casual"/>
              </a:rPr>
              <a:t>Ger</a:t>
            </a:r>
            <a:r>
              <a:rPr lang="it-IT" sz="3700" dirty="0" smtClean="0">
                <a:latin typeface="Apple Casual"/>
                <a:cs typeface="Apple Casual"/>
              </a:rPr>
              <a:t> 2,13)</a:t>
            </a:r>
            <a:endParaRPr lang="it-IT" sz="37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295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		</a:t>
            </a:r>
          </a:p>
          <a:p>
            <a:endParaRPr lang="it-IT" sz="28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alphaModFix/>
            <a:lum bright="7000"/>
          </a:blip>
          <a:stretch>
            <a:fillRect/>
          </a:stretch>
        </p:blipFill>
        <p:spPr>
          <a:xfrm>
            <a:off x="3983137" y="0"/>
            <a:ext cx="51608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04800" y="1143000"/>
            <a:ext cx="3581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6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Maria: “nuovo pozzo da </a:t>
            </a:r>
            <a:r>
              <a:rPr lang="it-IT" sz="4600" b="1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cuì</a:t>
            </a:r>
            <a:r>
              <a:rPr lang="it-IT" sz="4600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è sgorgata l’Acqua viva” </a:t>
            </a:r>
          </a:p>
          <a:p>
            <a:endParaRPr lang="it-IT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lum bright="8000" contrast="13000"/>
          </a:blip>
          <a:stretch>
            <a:fillRect/>
          </a:stretch>
        </p:blipFill>
        <p:spPr>
          <a:xfrm>
            <a:off x="1600200" y="0"/>
            <a:ext cx="5715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lum bright="11000" contrast="35000"/>
          </a:blip>
          <a:stretch>
            <a:fillRect/>
          </a:stretch>
        </p:blipFill>
        <p:spPr>
          <a:xfrm>
            <a:off x="1066800" y="-1"/>
            <a:ext cx="686995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lum bright="29000" contrast="29000"/>
          </a:blip>
          <a:stretch>
            <a:fillRect/>
          </a:stretch>
        </p:blipFill>
        <p:spPr>
          <a:xfrm>
            <a:off x="3021298" y="1447800"/>
            <a:ext cx="6122701" cy="518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0" y="990601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	</a:t>
            </a:r>
          </a:p>
          <a:p>
            <a:endParaRPr lang="it-IT" sz="2000" dirty="0" smtClean="0"/>
          </a:p>
          <a:p>
            <a:r>
              <a:rPr lang="it-IT" sz="3600" dirty="0" smtClean="0"/>
              <a:t>Eravamo morti a causa del peccato e incapaci di accostarci a </a:t>
            </a:r>
            <a:r>
              <a:rPr lang="it-IT" sz="3600" dirty="0" err="1" smtClean="0"/>
              <a:t>te…</a:t>
            </a:r>
            <a:r>
              <a:rPr lang="it-IT" sz="3600" dirty="0" smtClean="0"/>
              <a:t> 	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95400" y="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PREGHIERA EUCARISTICA DELLA RICONCILIAZIONE </a:t>
            </a:r>
          </a:p>
          <a:p>
            <a:pPr algn="ctr"/>
            <a:r>
              <a:rPr lang="it-IT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 riconciliazione come ritorno al Padre</a:t>
            </a:r>
            <a:endParaRPr lang="it-IT" sz="2400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it-IT" sz="2400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242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1295400"/>
            <a:ext cx="3657600" cy="5293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600" dirty="0" err="1" smtClean="0"/>
              <a:t>…ma</a:t>
            </a:r>
            <a:r>
              <a:rPr lang="it-IT" sz="2600" dirty="0" smtClean="0"/>
              <a:t> tu ci hai dato la prova suprema della tua misericordia, quando il tuo Figlio, il solo giusto, </a:t>
            </a:r>
            <a:r>
              <a:rPr lang="it-IT" sz="2600" b="1" dirty="0" smtClean="0"/>
              <a:t>si è consegnato nelle nostre mani</a:t>
            </a:r>
            <a:r>
              <a:rPr lang="it-IT" sz="2600" dirty="0" smtClean="0"/>
              <a:t> e si è lasciato inchiodare sulla croce. Prima di stendere le braccia fra il cielo e la terra, in segno di perenne alleanza, egli volle celebrare la Pasqua con i suoi </a:t>
            </a:r>
            <a:r>
              <a:rPr lang="it-IT" sz="2600" dirty="0" err="1" smtClean="0"/>
              <a:t>discepoli…</a:t>
            </a:r>
            <a:endParaRPr lang="it-I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12934</TotalTime>
  <Words>632</Words>
  <Application>Microsoft Office PowerPoint</Application>
  <PresentationFormat>On-screen Show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Padre Armando</dc:creator>
  <cp:lastModifiedBy>Gianluca Gaffi</cp:lastModifiedBy>
  <cp:revision>113</cp:revision>
  <dcterms:created xsi:type="dcterms:W3CDTF">2013-07-10T14:12:01Z</dcterms:created>
  <dcterms:modified xsi:type="dcterms:W3CDTF">2013-07-10T15:35:57Z</dcterms:modified>
</cp:coreProperties>
</file>