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3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85" r:id="rId1"/>
    <p:sldMasterId id="2147483798" r:id="rId2"/>
  </p:sldMasterIdLst>
  <p:notesMasterIdLst>
    <p:notesMasterId r:id="rId43"/>
  </p:notesMasterIdLst>
  <p:sldIdLst>
    <p:sldId id="284" r:id="rId3"/>
    <p:sldId id="296" r:id="rId4"/>
    <p:sldId id="297" r:id="rId5"/>
    <p:sldId id="286" r:id="rId6"/>
    <p:sldId id="299" r:id="rId7"/>
    <p:sldId id="298" r:id="rId8"/>
    <p:sldId id="338" r:id="rId9"/>
    <p:sldId id="339" r:id="rId10"/>
    <p:sldId id="340" r:id="rId11"/>
    <p:sldId id="266" r:id="rId12"/>
    <p:sldId id="303" r:id="rId13"/>
    <p:sldId id="304" r:id="rId14"/>
    <p:sldId id="285" r:id="rId15"/>
    <p:sldId id="300" r:id="rId16"/>
    <p:sldId id="333" r:id="rId17"/>
    <p:sldId id="334" r:id="rId18"/>
    <p:sldId id="335" r:id="rId19"/>
    <p:sldId id="331" r:id="rId20"/>
    <p:sldId id="332" r:id="rId21"/>
    <p:sldId id="302" r:id="rId22"/>
    <p:sldId id="301" r:id="rId23"/>
    <p:sldId id="308" r:id="rId24"/>
    <p:sldId id="311" r:id="rId25"/>
    <p:sldId id="313" r:id="rId26"/>
    <p:sldId id="325" r:id="rId27"/>
    <p:sldId id="314" r:id="rId28"/>
    <p:sldId id="324" r:id="rId29"/>
    <p:sldId id="326" r:id="rId30"/>
    <p:sldId id="327" r:id="rId31"/>
    <p:sldId id="328" r:id="rId32"/>
    <p:sldId id="341" r:id="rId33"/>
    <p:sldId id="329" r:id="rId34"/>
    <p:sldId id="330" r:id="rId35"/>
    <p:sldId id="322" r:id="rId36"/>
    <p:sldId id="323" r:id="rId37"/>
    <p:sldId id="337" r:id="rId38"/>
    <p:sldId id="307" r:id="rId39"/>
    <p:sldId id="305" r:id="rId40"/>
    <p:sldId id="306" r:id="rId41"/>
    <p:sldId id="336" r:id="rId42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58" d="100"/>
          <a:sy n="58" d="100"/>
        </p:scale>
        <p:origin x="-6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1309-36CB-6245-A0D7-61FC15BB9858}" type="datetimeFigureOut">
              <a:rPr lang="it-IT" smtClean="0"/>
              <a:pPr/>
              <a:t>13-12-2014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A07B1-55CE-F84C-B63E-29A7D5BFCCC1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83FC-B4E4-B84F-88CD-84FBEF9A4B00}" type="datetimeFigureOut">
              <a:rPr lang="it-IT" smtClean="0"/>
              <a:pPr/>
              <a:t>13-12-2014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85F9B-BCA2-F448-B343-F0BE25305783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83FC-B4E4-B84F-88CD-84FBEF9A4B00}" type="datetimeFigureOut">
              <a:rPr lang="it-IT" smtClean="0"/>
              <a:pPr/>
              <a:t>13-12-2014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85F9B-BCA2-F448-B343-F0BE25305783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83FC-B4E4-B84F-88CD-84FBEF9A4B00}" type="datetimeFigureOut">
              <a:rPr lang="it-IT" smtClean="0"/>
              <a:pPr/>
              <a:t>13-12-2014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85F9B-BCA2-F448-B343-F0BE25305783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B877A-58CE-43FC-9F8C-5B7AF0084D51}" type="datetimeFigureOut">
              <a:rPr lang="it-IT" smtClean="0"/>
              <a:pPr/>
              <a:t>13-12-2014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D030-AC64-4243-8271-BF1749E8D3B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83FC-B4E4-B84F-88CD-84FBEF9A4B00}" type="datetimeFigureOut">
              <a:rPr lang="it-IT" smtClean="0"/>
              <a:pPr/>
              <a:t>13-12-2014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85F9B-BCA2-F448-B343-F0BE25305783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83FC-B4E4-B84F-88CD-84FBEF9A4B00}" type="datetimeFigureOut">
              <a:rPr lang="it-IT" smtClean="0"/>
              <a:pPr/>
              <a:t>13-12-2014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85F9B-BCA2-F448-B343-F0BE25305783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83FC-B4E4-B84F-88CD-84FBEF9A4B00}" type="datetimeFigureOut">
              <a:rPr lang="it-IT" smtClean="0"/>
              <a:pPr/>
              <a:t>13-12-2014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85F9B-BCA2-F448-B343-F0BE25305783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83FC-B4E4-B84F-88CD-84FBEF9A4B00}" type="datetimeFigureOut">
              <a:rPr lang="it-IT" smtClean="0"/>
              <a:pPr/>
              <a:t>13-12-2014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85F9B-BCA2-F448-B343-F0BE25305783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83FC-B4E4-B84F-88CD-84FBEF9A4B00}" type="datetimeFigureOut">
              <a:rPr lang="it-IT" smtClean="0"/>
              <a:pPr/>
              <a:t>13-12-2014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85F9B-BCA2-F448-B343-F0BE25305783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83FC-B4E4-B84F-88CD-84FBEF9A4B00}" type="datetimeFigureOut">
              <a:rPr lang="it-IT" smtClean="0"/>
              <a:pPr/>
              <a:t>13-12-2014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85F9B-BCA2-F448-B343-F0BE25305783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83FC-B4E4-B84F-88CD-84FBEF9A4B00}" type="datetimeFigureOut">
              <a:rPr lang="it-IT" smtClean="0"/>
              <a:pPr/>
              <a:t>13-12-2014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85F9B-BCA2-F448-B343-F0BE25305783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83FC-B4E4-B84F-88CD-84FBEF9A4B00}" type="datetimeFigureOut">
              <a:rPr lang="it-IT" smtClean="0"/>
              <a:pPr/>
              <a:t>13-12-2014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85F9B-BCA2-F448-B343-F0BE25305783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783FC-B4E4-B84F-88CD-84FBEF9A4B00}" type="datetimeFigureOut">
              <a:rPr lang="it-IT" smtClean="0"/>
              <a:pPr/>
              <a:t>13-12-2014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85F9B-BCA2-F448-B343-F0BE25305783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B877A-58CE-43FC-9F8C-5B7AF0084D51}" type="datetimeFigureOut">
              <a:rPr lang="it-IT" smtClean="0"/>
              <a:pPr/>
              <a:t>13-12-2014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7D030-AC64-4243-8271-BF1749E8D3B5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lum bright="32000" contrast="-37000"/>
          </a:blip>
          <a:stretch>
            <a:fillRect/>
          </a:stretch>
        </p:blipFill>
        <p:spPr>
          <a:xfrm>
            <a:off x="0" y="0"/>
            <a:ext cx="92202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39700" y="517773"/>
            <a:ext cx="5118100" cy="161582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it-IT" sz="9900" b="1" dirty="0" smtClean="0">
                <a:solidFill>
                  <a:srgbClr val="FFFF00"/>
                </a:solidFill>
              </a:rPr>
              <a:t>La Parola</a:t>
            </a:r>
            <a:endParaRPr lang="it-IT" sz="99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041289"/>
            <a:ext cx="5416550" cy="4816711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04800" y="0"/>
            <a:ext cx="8610600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6700" b="1" dirty="0" smtClean="0">
                <a:solidFill>
                  <a:srgbClr val="FFFF00"/>
                </a:solidFill>
              </a:rPr>
              <a:t>In lui era la vita e la vita era la luce degli uomini</a:t>
            </a:r>
          </a:p>
          <a:p>
            <a:pPr algn="r"/>
            <a:r>
              <a:rPr lang="it-IT" sz="4800" b="1" dirty="0" smtClean="0">
                <a:solidFill>
                  <a:srgbClr val="FFFF00"/>
                </a:solidFill>
              </a:rPr>
              <a:t>(</a:t>
            </a:r>
            <a:r>
              <a:rPr lang="it-IT" sz="4800" b="1" dirty="0" err="1" smtClean="0">
                <a:solidFill>
                  <a:srgbClr val="FFFF00"/>
                </a:solidFill>
              </a:rPr>
              <a:t>Gv</a:t>
            </a:r>
            <a:r>
              <a:rPr lang="it-IT" sz="4800" b="1" dirty="0" smtClean="0">
                <a:solidFill>
                  <a:srgbClr val="FFFF00"/>
                </a:solidFill>
              </a:rPr>
              <a:t> 1,4).</a:t>
            </a:r>
            <a:endParaRPr lang="it-IT" sz="4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6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048000" y="0"/>
            <a:ext cx="40386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100" b="1" dirty="0" smtClean="0">
                <a:solidFill>
                  <a:schemeClr val="bg1"/>
                </a:solidFill>
              </a:rPr>
              <a:t>Prefazio - Nell’incarnazione Cristo </a:t>
            </a:r>
          </a:p>
          <a:p>
            <a:r>
              <a:rPr lang="it-IT" sz="2100" b="1" dirty="0" smtClean="0">
                <a:solidFill>
                  <a:schemeClr val="bg1"/>
                </a:solidFill>
              </a:rPr>
              <a:t>reintegra l’universo</a:t>
            </a:r>
            <a:endParaRPr lang="it-IT" sz="2100" b="1" dirty="0">
              <a:solidFill>
                <a:schemeClr val="bg1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648200" y="4180344"/>
            <a:ext cx="4495800" cy="2677656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it-IT" sz="2800" dirty="0" smtClean="0">
                <a:solidFill>
                  <a:schemeClr val="tx2">
                    <a:lumMod val="75000"/>
                  </a:schemeClr>
                </a:solidFill>
              </a:rPr>
              <a:t>Nel mistero adorabile del Natale, egli, Verbo invisibile,  apparve visibilmente nella nostra carne, per assumere in sé tutto il creato e sollevarlo dalla sua caduta.</a:t>
            </a:r>
            <a:endParaRPr lang="it-IT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7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" y="0"/>
            <a:ext cx="868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</a:rPr>
              <a:t>Prefazio di Natale </a:t>
            </a:r>
            <a:r>
              <a:rPr lang="it-IT" sz="2000" dirty="0" smtClean="0">
                <a:solidFill>
                  <a:schemeClr val="bg1"/>
                </a:solidFill>
              </a:rPr>
              <a:t>II - </a:t>
            </a:r>
            <a:r>
              <a:rPr lang="it-IT" sz="2000" dirty="0" smtClean="0">
                <a:solidFill>
                  <a:schemeClr val="bg1"/>
                </a:solidFill>
              </a:rPr>
              <a:t>Nell’incarnazione Cristo reintegra l’universo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4611231"/>
            <a:ext cx="5562600" cy="2246769"/>
          </a:xfrm>
          <a:prstGeom prst="rect">
            <a:avLst/>
          </a:prstGeom>
          <a:solidFill>
            <a:schemeClr val="accent6">
              <a:lumMod val="20000"/>
              <a:lumOff val="80000"/>
              <a:alpha val="51000"/>
            </a:schemeClr>
          </a:solidFill>
        </p:spPr>
        <p:txBody>
          <a:bodyPr wrap="square">
            <a:spAutoFit/>
          </a:bodyPr>
          <a:lstStyle/>
          <a:p>
            <a:r>
              <a:rPr lang="it-IT" sz="2800" dirty="0" smtClean="0"/>
              <a:t>Generato prima dei secoli,  cominciò ad esistere nel tempo,  per reintegrare l’universo </a:t>
            </a:r>
          </a:p>
          <a:p>
            <a:r>
              <a:rPr lang="it-IT" sz="2800" dirty="0" smtClean="0"/>
              <a:t>nel tuo disegno, o Padre,  e ricondurre a te l’umanità dispersa.</a:t>
            </a:r>
            <a:endParaRPr lang="it-IT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 smtClean="0">
                <a:solidFill>
                  <a:schemeClr val="bg1"/>
                </a:solidFill>
              </a:rPr>
              <a:t>Come la pioggia e la neve scendono dal cielo e non vi ritornano senza avere irrigato la terra, senza averla fecondata e fatta germogliare, perché dia il seme a chi semina e il pane a chi mangia,</a:t>
            </a:r>
            <a:r>
              <a:rPr lang="it-IT" sz="3200" b="1" dirty="0" err="1" smtClean="0">
                <a:solidFill>
                  <a:schemeClr val="bg1"/>
                </a:solidFill>
              </a:rPr>
              <a:t>…</a:t>
            </a:r>
            <a:r>
              <a:rPr lang="it-IT" sz="3200" b="1" dirty="0" smtClean="0">
                <a:solidFill>
                  <a:schemeClr val="bg1"/>
                </a:solidFill>
              </a:rPr>
              <a:t> </a:t>
            </a:r>
            <a:r>
              <a:rPr lang="it-IT" sz="3200" b="1" dirty="0" err="1" smtClean="0">
                <a:solidFill>
                  <a:schemeClr val="bg1"/>
                </a:solidFill>
              </a:rPr>
              <a:t>Is</a:t>
            </a:r>
            <a:r>
              <a:rPr lang="it-IT" sz="3200" b="1" dirty="0" smtClean="0">
                <a:solidFill>
                  <a:schemeClr val="bg1"/>
                </a:solidFill>
              </a:rPr>
              <a:t> 55,10</a:t>
            </a:r>
            <a:endParaRPr lang="it-IT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66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28600" y="118437"/>
            <a:ext cx="8763000" cy="6663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6100" dirty="0" err="1" smtClean="0"/>
              <a:t>…</a:t>
            </a:r>
            <a:r>
              <a:rPr lang="it-IT" sz="6100" dirty="0" smtClean="0"/>
              <a:t> così sarà della mia parola uscita dalla mia bocca: non ritornerà a me senza effetto, senza aver operato ciò che desidero e senza</a:t>
            </a:r>
            <a:r>
              <a:rPr lang="it-IT" sz="6100" dirty="0" smtClean="0"/>
              <a:t> aver compiuto </a:t>
            </a:r>
            <a:r>
              <a:rPr lang="it-IT" sz="6100" dirty="0" smtClean="0"/>
              <a:t>ciò</a:t>
            </a:r>
            <a:r>
              <a:rPr lang="it-IT" sz="6100" dirty="0" smtClean="0"/>
              <a:t> per </a:t>
            </a:r>
            <a:r>
              <a:rPr lang="it-IT" sz="6100" dirty="0" smtClean="0"/>
              <a:t>cui l'ho</a:t>
            </a:r>
            <a:r>
              <a:rPr lang="it-IT" sz="6100" dirty="0" smtClean="0"/>
              <a:t> mandata </a:t>
            </a:r>
            <a:r>
              <a:rPr lang="it-IT" sz="2900" dirty="0" smtClean="0"/>
              <a:t>(</a:t>
            </a:r>
            <a:r>
              <a:rPr lang="it-IT" sz="2900" dirty="0" err="1" smtClean="0"/>
              <a:t>Is</a:t>
            </a:r>
            <a:r>
              <a:rPr lang="it-IT" sz="2900" dirty="0" smtClean="0"/>
              <a:t> 55,11).</a:t>
            </a:r>
            <a:endParaRPr lang="it-IT" sz="2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>
            <a:lum bright="32000" contrast="-22000"/>
          </a:blip>
          <a:srcRect/>
          <a:stretch>
            <a:fillRect/>
          </a:stretch>
        </p:blipFill>
        <p:spPr bwMode="auto">
          <a:xfrm>
            <a:off x="76199" y="0"/>
            <a:ext cx="5065397" cy="6848475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" name="Titolo 3"/>
          <p:cNvSpPr txBox="1">
            <a:spLocks/>
          </p:cNvSpPr>
          <p:nvPr/>
        </p:nvSpPr>
        <p:spPr>
          <a:xfrm>
            <a:off x="5029200" y="990600"/>
            <a:ext cx="3962400" cy="5257800"/>
          </a:xfrm>
          <a:prstGeom prst="rect">
            <a:avLst/>
          </a:prstGeom>
          <a:ln>
            <a:solidFill>
              <a:srgbClr val="FF66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t-IT" sz="4900" dirty="0" smtClean="0">
                <a:solidFill>
                  <a:srgbClr val="17375E"/>
                </a:solidFill>
              </a:rPr>
              <a:t> </a:t>
            </a:r>
            <a:r>
              <a:rPr lang="it-IT" sz="4900" dirty="0" smtClean="0">
                <a:solidFill>
                  <a:srgbClr val="17375E"/>
                </a:solidFill>
              </a:rPr>
              <a:t>I</a:t>
            </a:r>
            <a:r>
              <a:rPr lang="it-IT" sz="4900" dirty="0" smtClean="0">
                <a:solidFill>
                  <a:srgbClr val="17375E"/>
                </a:solidFill>
              </a:rPr>
              <a:t>l </a:t>
            </a:r>
            <a:r>
              <a:rPr lang="it-IT" sz="4900" dirty="0" smtClean="0">
                <a:solidFill>
                  <a:srgbClr val="17375E"/>
                </a:solidFill>
              </a:rPr>
              <a:t>Verbo si fece carne</a:t>
            </a:r>
          </a:p>
          <a:p>
            <a:pPr lvl="0" algn="ctr">
              <a:spcBef>
                <a:spcPct val="0"/>
              </a:spcBef>
              <a:defRPr/>
            </a:pPr>
            <a:r>
              <a:rPr lang="it-IT" sz="4900" dirty="0" smtClean="0">
                <a:solidFill>
                  <a:srgbClr val="17375E"/>
                </a:solidFill>
              </a:rPr>
              <a:t>e venne ad abitare in mezzo a noi (</a:t>
            </a:r>
            <a:r>
              <a:rPr lang="it-IT" sz="4900" dirty="0" err="1" smtClean="0">
                <a:solidFill>
                  <a:srgbClr val="17375E"/>
                </a:solidFill>
              </a:rPr>
              <a:t>Gv</a:t>
            </a:r>
            <a:r>
              <a:rPr lang="it-IT" sz="4900" dirty="0" smtClean="0">
                <a:solidFill>
                  <a:srgbClr val="17375E"/>
                </a:solidFill>
              </a:rPr>
              <a:t> 1,14).</a:t>
            </a:r>
            <a:endParaRPr kumimoji="0" lang="it-IT" sz="4900" b="0" i="0" u="none" strike="noStrike" kern="1200" cap="none" spc="0" normalizeH="0" baseline="0" noProof="0" dirty="0" smtClean="0">
              <a:ln>
                <a:noFill/>
              </a:ln>
              <a:solidFill>
                <a:srgbClr val="17375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76200" y="227646"/>
            <a:ext cx="8991600" cy="64017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just"/>
            <a:r>
              <a:rPr lang="it-IT" sz="4100" dirty="0" smtClean="0"/>
              <a:t>Sono beati coloro che custodiscono la parola di Dio, tu </a:t>
            </a:r>
            <a:r>
              <a:rPr lang="it-IT" sz="4100" dirty="0" err="1" smtClean="0"/>
              <a:t>custodiscila</a:t>
            </a:r>
            <a:r>
              <a:rPr lang="it-IT" sz="4100" dirty="0" smtClean="0"/>
              <a:t> in modo che scenda nel profondo della tua anima e si trasfonda nei tuoi affetti e nei tuoi costumi. Nutriti di questo bene e ne trarrà delizia e forza la tua anima. Non dimenticare di cibarti del tuo pane, perché il tuo cuore non diventi arido e la tua anima sia ben nutrita del cibo sostanzioso.     </a:t>
            </a:r>
            <a:r>
              <a:rPr lang="it-IT" sz="4100" dirty="0" smtClean="0"/>
              <a:t>                            </a:t>
            </a:r>
            <a:r>
              <a:rPr lang="it-IT" sz="3500" dirty="0" smtClean="0"/>
              <a:t>S</a:t>
            </a:r>
            <a:r>
              <a:rPr lang="it-IT" sz="3500" dirty="0" smtClean="0"/>
              <a:t>. Bernardo</a:t>
            </a:r>
            <a:endParaRPr lang="it-IT" sz="3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66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76200" y="1"/>
            <a:ext cx="8991600" cy="694036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just"/>
            <a:r>
              <a:rPr lang="it-IT" sz="4100" dirty="0" smtClean="0"/>
              <a:t>Se conserverai così la parola di Dio, non c’è dubbio che tu pure sarai conservato da essa. Verrà a te il Figlio con il Padre, verrà il grande Profeta che rinnoverà Gerusalemme e farà nuove tutte le cose. Questa sua venuta intermedi farà in modo che “come abbiamo portato l’immagine dell’uomo di terra, così porteremo l’immagine dell’uomo celeste” (</a:t>
            </a:r>
            <a:r>
              <a:rPr lang="it-IT" sz="4100" dirty="0" err="1" smtClean="0"/>
              <a:t>1</a:t>
            </a:r>
            <a:r>
              <a:rPr lang="it-IT" sz="4100" dirty="0" smtClean="0"/>
              <a:t> </a:t>
            </a:r>
            <a:r>
              <a:rPr lang="it-IT" sz="4100" dirty="0" err="1" smtClean="0"/>
              <a:t>Cor</a:t>
            </a:r>
            <a:r>
              <a:rPr lang="it-IT" sz="4100" dirty="0" smtClean="0"/>
              <a:t> 15,49). </a:t>
            </a:r>
          </a:p>
          <a:p>
            <a:pPr algn="r"/>
            <a:r>
              <a:rPr lang="it-IT" sz="3500" dirty="0" smtClean="0"/>
              <a:t>S. Bernardo</a:t>
            </a:r>
            <a:endParaRPr lang="it-IT" sz="3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6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849154"/>
            <a:ext cx="9144000" cy="532304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6900" b="1" dirty="0" smtClean="0"/>
              <a:t>Una voce</a:t>
            </a:r>
            <a:r>
              <a:rPr lang="it-IT" sz="6900" dirty="0" smtClean="0"/>
              <a:t>! </a:t>
            </a:r>
            <a:r>
              <a:rPr lang="it-IT" sz="6900" b="1" dirty="0" smtClean="0"/>
              <a:t>L'amato mio!</a:t>
            </a:r>
          </a:p>
          <a:p>
            <a:pPr algn="ctr"/>
            <a:r>
              <a:rPr lang="it-IT" sz="6900" b="1" dirty="0" smtClean="0"/>
              <a:t>Eccolo</a:t>
            </a:r>
            <a:r>
              <a:rPr lang="it-IT" sz="6900" dirty="0" smtClean="0"/>
              <a:t>, </a:t>
            </a:r>
            <a:r>
              <a:rPr lang="it-IT" sz="6900" b="1" dirty="0" smtClean="0"/>
              <a:t>viene</a:t>
            </a:r>
          </a:p>
          <a:p>
            <a:pPr algn="ctr"/>
            <a:r>
              <a:rPr lang="it-IT" sz="6900" dirty="0" smtClean="0"/>
              <a:t>saltando per i monti,</a:t>
            </a:r>
          </a:p>
          <a:p>
            <a:pPr algn="ctr"/>
            <a:r>
              <a:rPr lang="it-IT" sz="6900" dirty="0" smtClean="0"/>
              <a:t>balzando per le colline</a:t>
            </a:r>
          </a:p>
          <a:p>
            <a:pPr algn="r"/>
            <a:r>
              <a:rPr lang="it-IT" sz="6600" dirty="0" smtClean="0"/>
              <a:t>(</a:t>
            </a:r>
            <a:r>
              <a:rPr lang="it-IT" sz="6600" dirty="0" err="1" smtClean="0"/>
              <a:t>Ct</a:t>
            </a:r>
            <a:r>
              <a:rPr lang="it-IT" sz="6600" dirty="0" smtClean="0"/>
              <a:t> 2,8).</a:t>
            </a:r>
            <a:endParaRPr lang="it-IT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986527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wrap="square">
            <a:spAutoFit/>
          </a:bodyPr>
          <a:lstStyle/>
          <a:p>
            <a:pPr algn="ctr"/>
            <a:endParaRPr lang="it-IT" sz="800" b="1" dirty="0" smtClean="0"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  <a:solidFill>
                <a:srgbClr val="000000"/>
              </a:solidFill>
            </a:endParaRPr>
          </a:p>
          <a:p>
            <a:pPr algn="ctr"/>
            <a:r>
              <a:rPr lang="it-IT" sz="4800" b="1" dirty="0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000000"/>
                </a:solidFill>
              </a:rPr>
              <a:t>Ora l'amato mio prende a dirmi:</a:t>
            </a:r>
          </a:p>
          <a:p>
            <a:pPr algn="ctr"/>
            <a:r>
              <a:rPr lang="it-IT" sz="4400" b="1" dirty="0" err="1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000000"/>
                </a:solidFill>
              </a:rPr>
              <a:t>Àlzati</a:t>
            </a:r>
            <a:r>
              <a:rPr lang="it-IT" sz="4400" b="1" dirty="0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000000"/>
                </a:solidFill>
              </a:rPr>
              <a:t>, amica mia,</a:t>
            </a:r>
          </a:p>
          <a:p>
            <a:pPr algn="ctr"/>
            <a:r>
              <a:rPr lang="it-IT" sz="4400" b="1" dirty="0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000000"/>
                </a:solidFill>
              </a:rPr>
              <a:t>mia bella, e vieni, presto!</a:t>
            </a:r>
          </a:p>
          <a:p>
            <a:pPr algn="ctr"/>
            <a:r>
              <a:rPr lang="it-IT" sz="4400" b="1" dirty="0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000000"/>
                </a:solidFill>
              </a:rPr>
              <a:t>Perché, ecco, l'inverno è passato,</a:t>
            </a:r>
          </a:p>
          <a:p>
            <a:pPr algn="ctr"/>
            <a:r>
              <a:rPr lang="it-IT" sz="4400" b="1" dirty="0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000000"/>
                </a:solidFill>
              </a:rPr>
              <a:t>è cessata la pioggia, se n'è andata;</a:t>
            </a:r>
          </a:p>
          <a:p>
            <a:pPr algn="ctr"/>
            <a:r>
              <a:rPr lang="it-IT" sz="4400" b="1" dirty="0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000000"/>
                </a:solidFill>
              </a:rPr>
              <a:t>i fiori sono apparsi nei campi, </a:t>
            </a:r>
            <a:r>
              <a:rPr lang="it-IT" sz="4400" b="1" dirty="0" err="1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000000"/>
                </a:solidFill>
              </a:rPr>
              <a:t>…</a:t>
            </a:r>
            <a:endParaRPr lang="it-IT" sz="4400" b="1" dirty="0" smtClean="0"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  <a:solidFill>
                <a:srgbClr val="000000"/>
              </a:solidFill>
            </a:endParaRPr>
          </a:p>
          <a:p>
            <a:pPr algn="ctr"/>
            <a:r>
              <a:rPr lang="it-IT" sz="4400" b="1" dirty="0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000000"/>
                </a:solidFill>
              </a:rPr>
              <a:t>e le viti in fiore spandono profumo.</a:t>
            </a:r>
          </a:p>
          <a:p>
            <a:pPr algn="ctr"/>
            <a:r>
              <a:rPr lang="it-IT" sz="4400" b="1" dirty="0" err="1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000000"/>
                </a:solidFill>
              </a:rPr>
              <a:t>Àlzati</a:t>
            </a:r>
            <a:r>
              <a:rPr lang="it-IT" sz="4400" b="1" dirty="0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000000"/>
                </a:solidFill>
              </a:rPr>
              <a:t>, amica mia,</a:t>
            </a:r>
          </a:p>
          <a:p>
            <a:pPr algn="ctr"/>
            <a:r>
              <a:rPr lang="it-IT" sz="4400" b="1" dirty="0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000000"/>
                </a:solidFill>
              </a:rPr>
              <a:t>mia bella, e vieni, presto! </a:t>
            </a:r>
          </a:p>
          <a:p>
            <a:pPr algn="r"/>
            <a:r>
              <a:rPr lang="it-IT" sz="4400" b="1" dirty="0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000000"/>
                </a:solidFill>
              </a:rPr>
              <a:t>(</a:t>
            </a:r>
            <a:r>
              <a:rPr lang="it-IT" sz="4400" b="1" dirty="0" err="1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000000"/>
                </a:solidFill>
              </a:rPr>
              <a:t>Ct</a:t>
            </a:r>
            <a:r>
              <a:rPr lang="it-IT" sz="4400" b="1" dirty="0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000000"/>
                </a:solidFill>
              </a:rPr>
              <a:t> </a:t>
            </a:r>
            <a:r>
              <a:rPr lang="it-IT" sz="4400" b="1" dirty="0" err="1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000000"/>
                </a:solidFill>
              </a:rPr>
              <a:t>2</a:t>
            </a:r>
            <a:r>
              <a:rPr lang="it-IT" sz="4400" b="1" dirty="0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000000"/>
                </a:solidFill>
              </a:rPr>
              <a:t>, 10-14)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lum bright="20000" contrast="-34000"/>
          </a:blip>
          <a:stretch>
            <a:fillRect/>
          </a:stretch>
        </p:blipFill>
        <p:spPr>
          <a:xfrm>
            <a:off x="4433071" y="228600"/>
            <a:ext cx="4634729" cy="597188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15900" y="701695"/>
            <a:ext cx="4217171" cy="136960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it-IT" sz="8300" b="1" dirty="0" smtClean="0">
                <a:solidFill>
                  <a:srgbClr val="FF0000"/>
                </a:solidFill>
              </a:rPr>
              <a:t>IL Crisma</a:t>
            </a:r>
            <a:endParaRPr lang="it-IT" sz="8300" b="1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15900" y="2819400"/>
            <a:ext cx="4217171" cy="166199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it-IT" sz="5000" b="1" dirty="0" smtClean="0">
                <a:solidFill>
                  <a:srgbClr val="FF0000"/>
                </a:solidFill>
              </a:rPr>
              <a:t>La vita nello Spirito</a:t>
            </a:r>
            <a:endParaRPr lang="it-IT" sz="5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66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" y="0"/>
            <a:ext cx="8763000" cy="6863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/>
              <a:t>Ho allevato e fatto crescere figli,</a:t>
            </a:r>
          </a:p>
          <a:p>
            <a:r>
              <a:rPr lang="it-IT" sz="4400" b="1" dirty="0" smtClean="0"/>
              <a:t>ma essi si sono ribellati contro di me. Il bue conosce il suo proprietario</a:t>
            </a:r>
          </a:p>
          <a:p>
            <a:r>
              <a:rPr lang="it-IT" sz="4400" b="1" dirty="0" smtClean="0"/>
              <a:t>e l'asino la greppia </a:t>
            </a:r>
          </a:p>
          <a:p>
            <a:r>
              <a:rPr lang="it-IT" sz="4400" b="1" dirty="0" smtClean="0"/>
              <a:t>del suo padrone, </a:t>
            </a:r>
          </a:p>
          <a:p>
            <a:r>
              <a:rPr lang="it-IT" sz="4400" b="1" dirty="0" smtClean="0"/>
              <a:t>ma Israele </a:t>
            </a:r>
          </a:p>
          <a:p>
            <a:r>
              <a:rPr lang="it-IT" sz="4400" b="1" dirty="0" smtClean="0"/>
              <a:t>non conosce,</a:t>
            </a:r>
          </a:p>
          <a:p>
            <a:r>
              <a:rPr lang="it-IT" sz="4400" b="1" dirty="0" smtClean="0"/>
              <a:t>il mio popolo </a:t>
            </a:r>
          </a:p>
          <a:p>
            <a:r>
              <a:rPr lang="it-IT" sz="4400" b="1" dirty="0" smtClean="0"/>
              <a:t>non comprende </a:t>
            </a:r>
          </a:p>
          <a:p>
            <a:r>
              <a:rPr lang="it-IT" sz="4400" b="1" dirty="0" smtClean="0"/>
              <a:t>(</a:t>
            </a:r>
            <a:r>
              <a:rPr lang="it-IT" sz="4400" b="1" dirty="0" err="1" smtClean="0"/>
              <a:t>Is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1</a:t>
            </a:r>
            <a:r>
              <a:rPr lang="it-IT" sz="4400" b="1" dirty="0" smtClean="0"/>
              <a:t>, 2-3).</a:t>
            </a:r>
            <a:endParaRPr lang="it-IT" sz="4400" b="1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alphaModFix amt="84000"/>
            <a:lum bright="32000" contrast="20000"/>
          </a:blip>
          <a:stretch>
            <a:fillRect/>
          </a:stretch>
        </p:blipFill>
        <p:spPr>
          <a:xfrm>
            <a:off x="4452657" y="2362200"/>
            <a:ext cx="4462743" cy="41148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66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28600" y="349032"/>
            <a:ext cx="59436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5600" b="1" dirty="0" smtClean="0"/>
              <a:t>Porgete l'orecchio </a:t>
            </a:r>
          </a:p>
          <a:p>
            <a:r>
              <a:rPr lang="it-IT" sz="5600" b="1" dirty="0" smtClean="0"/>
              <a:t>e venite a me,</a:t>
            </a:r>
          </a:p>
          <a:p>
            <a:r>
              <a:rPr lang="it-IT" sz="5600" b="1" dirty="0" smtClean="0"/>
              <a:t>ascoltate e </a:t>
            </a:r>
          </a:p>
          <a:p>
            <a:r>
              <a:rPr lang="it-IT" sz="5600" b="1" dirty="0" smtClean="0"/>
              <a:t>vivrete.</a:t>
            </a:r>
          </a:p>
          <a:p>
            <a:r>
              <a:rPr lang="it-IT" sz="5600" b="1" dirty="0" smtClean="0"/>
              <a:t>Io stabilirò per </a:t>
            </a:r>
          </a:p>
          <a:p>
            <a:r>
              <a:rPr lang="it-IT" sz="5600" b="1" dirty="0" smtClean="0"/>
              <a:t>voi un'alleanza </a:t>
            </a:r>
            <a:r>
              <a:rPr lang="it-IT" sz="5600" b="1" dirty="0" err="1" smtClean="0"/>
              <a:t>eterna…</a:t>
            </a:r>
            <a:r>
              <a:rPr lang="it-IT" sz="5600" b="1" dirty="0" smtClean="0"/>
              <a:t> </a:t>
            </a:r>
            <a:r>
              <a:rPr lang="it-IT" sz="5600" b="1" dirty="0" err="1" smtClean="0"/>
              <a:t>Is</a:t>
            </a:r>
            <a:r>
              <a:rPr lang="it-IT" sz="5600" b="1" dirty="0" smtClean="0"/>
              <a:t> 55, </a:t>
            </a:r>
            <a:r>
              <a:rPr lang="it-IT" sz="5600" b="1" dirty="0" err="1" smtClean="0"/>
              <a:t>3</a:t>
            </a:r>
            <a:endParaRPr lang="it-IT" sz="5600" b="1" dirty="0" smtClean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lum bright="17000" contrast="26000"/>
          </a:blip>
          <a:stretch>
            <a:fillRect/>
          </a:stretch>
        </p:blipFill>
        <p:spPr>
          <a:xfrm rot="545572">
            <a:off x="4558580" y="1384589"/>
            <a:ext cx="4419600" cy="500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66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84800" cy="35433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lum bright="12000"/>
          </a:blip>
          <a:stretch>
            <a:fillRect/>
          </a:stretch>
        </p:blipFill>
        <p:spPr>
          <a:xfrm>
            <a:off x="4759026" y="927100"/>
            <a:ext cx="4384974" cy="60071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0" y="3733800"/>
            <a:ext cx="44196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800" dirty="0" smtClean="0"/>
              <a:t>Allora Maria disse: «Ecco la serva del Signore: avvenga per me secondo la tua parola» (</a:t>
            </a:r>
            <a:r>
              <a:rPr lang="it-IT" sz="3800" dirty="0" err="1" smtClean="0"/>
              <a:t>Lc</a:t>
            </a:r>
            <a:r>
              <a:rPr lang="it-IT" sz="3800" dirty="0" smtClean="0"/>
              <a:t> 1,38).</a:t>
            </a:r>
            <a:endParaRPr lang="it-IT" sz="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66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" y="609600"/>
            <a:ext cx="8763000" cy="5632311"/>
          </a:xfrm>
          <a:prstGeom prst="rect">
            <a:avLst/>
          </a:prstGeom>
          <a:ln>
            <a:solidFill>
              <a:srgbClr val="660066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4000" dirty="0" smtClean="0"/>
              <a:t>L'uomo vivente è la gloria di Dio. È questa la gloria che si è </a:t>
            </a:r>
            <a:r>
              <a:rPr lang="it-IT" sz="4000" dirty="0" err="1" smtClean="0"/>
              <a:t>manfestata</a:t>
            </a:r>
            <a:r>
              <a:rPr lang="it-IT" sz="4000" dirty="0" smtClean="0"/>
              <a:t> in sua Madre, creatura sulla quale è sceso lo Spirito Santo come nel primo giorno della creazione per fare nascere la vita. "Lo Spirito Santo scenderà": opera di un'epiclesi divina pronunciata da Dio sulla creatura e che la rende feconda di Dio stesso.</a:t>
            </a:r>
            <a:endParaRPr lang="it-IT" sz="4000" dirty="0"/>
          </a:p>
        </p:txBody>
      </p:sp>
      <p:sp>
        <p:nvSpPr>
          <p:cNvPr id="3" name="Rettangolo 2"/>
          <p:cNvSpPr/>
          <p:nvPr/>
        </p:nvSpPr>
        <p:spPr>
          <a:xfrm>
            <a:off x="5105400" y="5845314"/>
            <a:ext cx="3810000" cy="707886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4000" dirty="0" err="1" smtClean="0"/>
              <a:t>Michelina</a:t>
            </a:r>
            <a:r>
              <a:rPr lang="it-IT" sz="4000" dirty="0" smtClean="0"/>
              <a:t> Tenace</a:t>
            </a:r>
            <a:endParaRPr lang="it-IT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66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" y="290692"/>
            <a:ext cx="8763000" cy="6186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dirty="0" smtClean="0"/>
              <a:t>Chiamato a diventare come Dio, chiamato alla divinizzazione nell'amore, l'uomo dopo il peccato non avrebbe potuto portare a compimento l'opera di Dio e ricevere la Vita e la conoscenza se il Verbo non fosse venuto in nostro aiuto per stabilire un modo di convivenza familiare tra l'uomo e Dio. </a:t>
            </a:r>
            <a:endParaRPr lang="it-IT" sz="4400" dirty="0"/>
          </a:p>
        </p:txBody>
      </p:sp>
      <p:sp>
        <p:nvSpPr>
          <p:cNvPr id="3" name="Rettangolo 2"/>
          <p:cNvSpPr/>
          <p:nvPr/>
        </p:nvSpPr>
        <p:spPr>
          <a:xfrm>
            <a:off x="7315200" y="6477000"/>
            <a:ext cx="18288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dirty="0" err="1" smtClean="0"/>
              <a:t>Michelina</a:t>
            </a:r>
            <a:r>
              <a:rPr lang="it-IT" dirty="0" smtClean="0"/>
              <a:t> Tenace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66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" y="103793"/>
            <a:ext cx="8763000" cy="660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700" dirty="0" smtClean="0"/>
              <a:t>Per questo era necessario che una creatura diventasse familiare con Dio, che lo accogliesse come Verbo, e che facesse suo il Verbo, la Parola data, gli desse la sua carne di creatura perche diventasse udibile, visibile, assimilabile e </a:t>
            </a:r>
            <a:r>
              <a:rPr lang="it-IT" sz="4700" dirty="0" smtClean="0"/>
              <a:t>così </a:t>
            </a:r>
            <a:r>
              <a:rPr lang="it-IT" sz="4700" dirty="0" smtClean="0"/>
              <a:t>cambiasse la storia della caduta in storia di redenzione.</a:t>
            </a:r>
            <a:endParaRPr lang="it-IT" sz="47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lum bright="32000" contrast="-31000"/>
          </a:blip>
          <a:srcRect/>
          <a:stretch>
            <a:fillRect/>
          </a:stretch>
        </p:blipFill>
        <p:spPr bwMode="auto">
          <a:xfrm>
            <a:off x="152400" y="179249"/>
            <a:ext cx="8763000" cy="6432072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66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" y="914400"/>
            <a:ext cx="87630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500" dirty="0" smtClean="0"/>
              <a:t>È interessante scorgere nella Sacra Scrittura un parallelismo significativo che mette Maria ed Eva a confronto (</a:t>
            </a:r>
            <a:r>
              <a:rPr lang="it-IT" sz="4500" dirty="0" err="1" smtClean="0"/>
              <a:t>Gen</a:t>
            </a:r>
            <a:r>
              <a:rPr lang="it-IT" sz="4500" dirty="0" smtClean="0"/>
              <a:t> 3,1-7 e </a:t>
            </a:r>
            <a:r>
              <a:rPr lang="it-IT" sz="4500" dirty="0" err="1" smtClean="0"/>
              <a:t>Lc</a:t>
            </a:r>
            <a:r>
              <a:rPr lang="it-IT" sz="4500" dirty="0" smtClean="0"/>
              <a:t> 1,26-39) </a:t>
            </a:r>
            <a:r>
              <a:rPr lang="it-IT" sz="4500" b="1" dirty="0" smtClean="0"/>
              <a:t>come due possibili interventi della creatura </a:t>
            </a:r>
            <a:r>
              <a:rPr lang="it-IT" sz="4500" dirty="0" smtClean="0"/>
              <a:t>sullo sfondo della stessa chiamata alla partecipazione alla Vita divina.</a:t>
            </a:r>
            <a:endParaRPr lang="it-IT" sz="4500" dirty="0"/>
          </a:p>
        </p:txBody>
      </p:sp>
      <p:sp>
        <p:nvSpPr>
          <p:cNvPr id="3" name="Rettangolo 2"/>
          <p:cNvSpPr/>
          <p:nvPr/>
        </p:nvSpPr>
        <p:spPr>
          <a:xfrm>
            <a:off x="7315200" y="6477000"/>
            <a:ext cx="18288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dirty="0" err="1" smtClean="0"/>
              <a:t>Michelina</a:t>
            </a:r>
            <a:r>
              <a:rPr lang="it-IT" dirty="0" smtClean="0"/>
              <a:t> Tenace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660066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lum bright="23000" contrast="-14000"/>
          </a:blip>
          <a:stretch>
            <a:fillRect/>
          </a:stretch>
        </p:blipFill>
        <p:spPr>
          <a:xfrm>
            <a:off x="838200" y="1"/>
            <a:ext cx="8134758" cy="5410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lum bright="9000" contrast="-11000"/>
          </a:blip>
          <a:stretch>
            <a:fillRect/>
          </a:stretch>
        </p:blipFill>
        <p:spPr>
          <a:xfrm>
            <a:off x="199386" y="0"/>
            <a:ext cx="460121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772" name="CasellaDiTesto 6"/>
          <p:cNvSpPr txBox="1">
            <a:spLocks noChangeArrowheads="1"/>
          </p:cNvSpPr>
          <p:nvPr/>
        </p:nvSpPr>
        <p:spPr bwMode="auto">
          <a:xfrm>
            <a:off x="5029200" y="5705475"/>
            <a:ext cx="3810000" cy="9239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it-IT" sz="5400" dirty="0"/>
              <a:t>Ascoltare</a:t>
            </a:r>
          </a:p>
        </p:txBody>
      </p:sp>
      <p:sp>
        <p:nvSpPr>
          <p:cNvPr id="7" name="Rettangolo 6"/>
          <p:cNvSpPr/>
          <p:nvPr/>
        </p:nvSpPr>
        <p:spPr>
          <a:xfrm>
            <a:off x="152400" y="-76200"/>
            <a:ext cx="8991600" cy="5770811"/>
          </a:xfrm>
          <a:prstGeom prst="rect">
            <a:avLst/>
          </a:prstGeom>
          <a:solidFill>
            <a:schemeClr val="bg1"/>
          </a:solidFill>
          <a:ln>
            <a:solidFill>
              <a:srgbClr val="660066"/>
            </a:solidFill>
          </a:ln>
        </p:spPr>
        <p:txBody>
          <a:bodyPr wrap="square">
            <a:spAutoFit/>
          </a:bodyPr>
          <a:lstStyle/>
          <a:p>
            <a:r>
              <a:rPr lang="it-IT" sz="4100" dirty="0" smtClean="0"/>
              <a:t>Avvenne che Maria, come Eva, ricevette come creatura  un messaggero che esaltava la sua persona. "Salve, tu che sei chiamata ad essere come Dio", dice il serpente a Eva, e non mente.</a:t>
            </a:r>
          </a:p>
          <a:p>
            <a:r>
              <a:rPr lang="it-IT" sz="4100" dirty="0" smtClean="0"/>
              <a:t>"Salve, piena di grazia, il Signore è con te":  sono le parole dell’angelo a Maria che dicono quella stessa verità traviata dal serpente: la creatura ha del divino.</a:t>
            </a:r>
            <a:endParaRPr lang="it-IT" sz="4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660066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lum bright="23000" contrast="-14000"/>
          </a:blip>
          <a:stretch>
            <a:fillRect/>
          </a:stretch>
        </p:blipFill>
        <p:spPr>
          <a:xfrm>
            <a:off x="838200" y="1"/>
            <a:ext cx="8134758" cy="5410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lum bright="9000" contrast="-11000"/>
          </a:blip>
          <a:stretch>
            <a:fillRect/>
          </a:stretch>
        </p:blipFill>
        <p:spPr>
          <a:xfrm>
            <a:off x="199386" y="0"/>
            <a:ext cx="460121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772" name="CasellaDiTesto 6"/>
          <p:cNvSpPr txBox="1">
            <a:spLocks noChangeArrowheads="1"/>
          </p:cNvSpPr>
          <p:nvPr/>
        </p:nvSpPr>
        <p:spPr bwMode="auto">
          <a:xfrm>
            <a:off x="5029200" y="5705475"/>
            <a:ext cx="3810000" cy="9239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it-IT" sz="5400" dirty="0"/>
              <a:t>Ascoltare</a:t>
            </a:r>
          </a:p>
        </p:txBody>
      </p:sp>
      <p:sp>
        <p:nvSpPr>
          <p:cNvPr id="8" name="Rettangolo 7"/>
          <p:cNvSpPr/>
          <p:nvPr/>
        </p:nvSpPr>
        <p:spPr>
          <a:xfrm>
            <a:off x="152400" y="0"/>
            <a:ext cx="8915400" cy="7078861"/>
          </a:xfrm>
          <a:prstGeom prst="rect">
            <a:avLst/>
          </a:prstGeom>
          <a:solidFill>
            <a:srgbClr val="FFFFFF">
              <a:alpha val="95000"/>
            </a:srgbClr>
          </a:solidFill>
          <a:ln>
            <a:solidFill>
              <a:srgbClr val="660066"/>
            </a:solidFill>
          </a:ln>
        </p:spPr>
        <p:txBody>
          <a:bodyPr wrap="square">
            <a:spAutoFit/>
          </a:bodyPr>
          <a:lstStyle/>
          <a:p>
            <a:endParaRPr lang="it-IT" sz="800" dirty="0" smtClean="0"/>
          </a:p>
          <a:p>
            <a:r>
              <a:rPr lang="it-IT" sz="4000" dirty="0" smtClean="0"/>
              <a:t>L'oggetto della conversazione che Eva ha col serpente sono le cose: il giardino, gli alberi, come? quanti? perché? </a:t>
            </a:r>
          </a:p>
          <a:p>
            <a:r>
              <a:rPr lang="it-IT" sz="4000" dirty="0" smtClean="0"/>
              <a:t>Nella conversazione di Maria con l'angelo, è la Persona al centro, e le persone. L'Altissimo, Dio, Gesù, il Figlio, Davide ... </a:t>
            </a:r>
          </a:p>
          <a:p>
            <a:r>
              <a:rPr lang="it-IT" sz="4000" dirty="0" smtClean="0"/>
              <a:t>Davanti alle cose, prevale il bisogno di conoscere. </a:t>
            </a:r>
          </a:p>
          <a:p>
            <a:r>
              <a:rPr lang="it-IT" sz="4000" dirty="0" smtClean="0"/>
              <a:t>Se si tratta di persone, allora si parla di amore, di vita, di relazione.</a:t>
            </a:r>
          </a:p>
          <a:p>
            <a:endParaRPr lang="it-IT" sz="4000" dirty="0"/>
          </a:p>
        </p:txBody>
      </p:sp>
      <p:sp>
        <p:nvSpPr>
          <p:cNvPr id="7" name="Rettangolo 6"/>
          <p:cNvSpPr/>
          <p:nvPr/>
        </p:nvSpPr>
        <p:spPr>
          <a:xfrm>
            <a:off x="7315200" y="6477000"/>
            <a:ext cx="18288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dirty="0" err="1" smtClean="0"/>
              <a:t>Michelina</a:t>
            </a:r>
            <a:r>
              <a:rPr lang="it-IT" dirty="0" smtClean="0"/>
              <a:t> Tenace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660066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lum bright="23000" contrast="-14000"/>
          </a:blip>
          <a:stretch>
            <a:fillRect/>
          </a:stretch>
        </p:blipFill>
        <p:spPr>
          <a:xfrm>
            <a:off x="914400" y="152400"/>
            <a:ext cx="8001000" cy="533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lum bright="9000" contrast="-11000"/>
          </a:blip>
          <a:stretch>
            <a:fillRect/>
          </a:stretch>
        </p:blipFill>
        <p:spPr>
          <a:xfrm>
            <a:off x="199386" y="152400"/>
            <a:ext cx="4601214" cy="6477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772" name="CasellaDiTesto 6"/>
          <p:cNvSpPr txBox="1">
            <a:spLocks noChangeArrowheads="1"/>
          </p:cNvSpPr>
          <p:nvPr/>
        </p:nvSpPr>
        <p:spPr bwMode="auto">
          <a:xfrm>
            <a:off x="5029200" y="5705475"/>
            <a:ext cx="3810000" cy="9239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it-IT" sz="5400" dirty="0"/>
              <a:t>Ascoltare</a:t>
            </a:r>
          </a:p>
        </p:txBody>
      </p:sp>
      <p:sp>
        <p:nvSpPr>
          <p:cNvPr id="7" name="Rettangolo 6"/>
          <p:cNvSpPr/>
          <p:nvPr/>
        </p:nvSpPr>
        <p:spPr>
          <a:xfrm>
            <a:off x="152400" y="211515"/>
            <a:ext cx="8820558" cy="6494085"/>
          </a:xfrm>
          <a:prstGeom prst="rect">
            <a:avLst/>
          </a:prstGeom>
          <a:solidFill>
            <a:srgbClr val="FFFFFF">
              <a:alpha val="92000"/>
            </a:srgbClr>
          </a:solidFill>
        </p:spPr>
        <p:txBody>
          <a:bodyPr wrap="square">
            <a:spAutoFit/>
          </a:bodyPr>
          <a:lstStyle/>
          <a:p>
            <a:r>
              <a:rPr lang="it-IT" sz="5200" dirty="0" smtClean="0"/>
              <a:t>"Non conosco uomo". Maria conosce i suoi limiti di creatura, mentre Eva conosce solo i suoi diritti. Quando si tratta delle persone, i limiti possono essere colmati dall’amore. Quando si tratta di diritto alle cose, basta</a:t>
            </a:r>
          </a:p>
          <a:p>
            <a:r>
              <a:rPr lang="it-IT" sz="5200" dirty="0" smtClean="0"/>
              <a:t>allungare la mano e prendere. </a:t>
            </a:r>
            <a:endParaRPr lang="it-IT" sz="5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magine 2"/>
          <p:cNvPicPr>
            <a:picLocks noChangeAspect="1"/>
          </p:cNvPicPr>
          <p:nvPr/>
        </p:nvPicPr>
        <p:blipFill>
          <a:blip r:embed="rId2">
            <a:lum bright="26000" contrast="-25000"/>
          </a:blip>
          <a:srcRect/>
          <a:stretch>
            <a:fillRect/>
          </a:stretch>
        </p:blipFill>
        <p:spPr bwMode="auto">
          <a:xfrm>
            <a:off x="1755422" y="304800"/>
            <a:ext cx="555977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Immagine 3"/>
          <p:cNvPicPr>
            <a:picLocks noChangeAspect="1"/>
          </p:cNvPicPr>
          <p:nvPr/>
        </p:nvPicPr>
        <p:blipFill>
          <a:blip r:embed="rId3">
            <a:lum bright="23000" contrast="-34000"/>
          </a:blip>
          <a:srcRect/>
          <a:stretch>
            <a:fillRect/>
          </a:stretch>
        </p:blipFill>
        <p:spPr bwMode="auto">
          <a:xfrm>
            <a:off x="1981200" y="3903421"/>
            <a:ext cx="4996465" cy="295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CasellaDiTesto 4"/>
          <p:cNvSpPr txBox="1">
            <a:spLocks noChangeArrowheads="1"/>
          </p:cNvSpPr>
          <p:nvPr/>
        </p:nvSpPr>
        <p:spPr bwMode="auto">
          <a:xfrm>
            <a:off x="304800" y="2671971"/>
            <a:ext cx="86106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6200" b="1" dirty="0" smtClean="0">
                <a:solidFill>
                  <a:srgbClr val="FF6600"/>
                </a:solidFill>
              </a:rPr>
              <a:t>LA CHIAMATA DEL RE</a:t>
            </a:r>
            <a:endParaRPr lang="it-IT" sz="6200" b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660066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1"/>
          <p:cNvPicPr>
            <a:picLocks noChangeAspect="1"/>
          </p:cNvPicPr>
          <p:nvPr/>
        </p:nvPicPr>
        <p:blipFill>
          <a:blip r:embed="rId2">
            <a:lum bright="32000" contrast="-25000"/>
          </a:blip>
          <a:srcRect/>
          <a:stretch>
            <a:fillRect/>
          </a:stretch>
        </p:blipFill>
        <p:spPr bwMode="auto">
          <a:xfrm>
            <a:off x="1295400" y="527050"/>
            <a:ext cx="7848600" cy="5264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ttangolo 6"/>
          <p:cNvSpPr/>
          <p:nvPr/>
        </p:nvSpPr>
        <p:spPr>
          <a:xfrm>
            <a:off x="7315200" y="6477000"/>
            <a:ext cx="18288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dirty="0" err="1" smtClean="0"/>
              <a:t>Michelina</a:t>
            </a:r>
            <a:r>
              <a:rPr lang="it-IT" dirty="0" smtClean="0"/>
              <a:t> Tenace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76200" y="76200"/>
            <a:ext cx="3581400" cy="6694141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3300" dirty="0" smtClean="0"/>
              <a:t>Eva prende il frutto. Maria offre se stessa. </a:t>
            </a:r>
          </a:p>
          <a:p>
            <a:pPr algn="ctr"/>
            <a:r>
              <a:rPr lang="it-IT" sz="3300" dirty="0" smtClean="0"/>
              <a:t>A Eva il frutto è dovuto. Dio rimane il donatore, il padre ricco, ma non amato.</a:t>
            </a:r>
          </a:p>
          <a:p>
            <a:pPr algn="ctr"/>
            <a:r>
              <a:rPr lang="it-IT" sz="3300" dirty="0" smtClean="0"/>
              <a:t>Eva riduce tutto il progetto divino a ciò che le sembra bello, buono, gustoso.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660066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4648200" y="0"/>
            <a:ext cx="4495800" cy="6924973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it-IT" sz="3700" dirty="0" smtClean="0"/>
              <a:t>Maria ascolta la parola dell'angelo che le dice: Dio ti ama, si trova bene con te, si sente a casa sua, vede in te il proprio Figlio ad immagine del quale sei stata creata, anzi lo </a:t>
            </a:r>
            <a:r>
              <a:rPr lang="it-IT" sz="3700" dirty="0" err="1" smtClean="0"/>
              <a:t>vuoI</a:t>
            </a:r>
            <a:r>
              <a:rPr lang="it-IT" sz="3700" dirty="0" smtClean="0"/>
              <a:t> far nascere da te per il bene di tutta l'umanità ...</a:t>
            </a:r>
            <a:endParaRPr lang="it-IT" sz="3700" b="1" dirty="0"/>
          </a:p>
        </p:txBody>
      </p:sp>
      <p:sp>
        <p:nvSpPr>
          <p:cNvPr id="7" name="Rettangolo 6"/>
          <p:cNvSpPr/>
          <p:nvPr/>
        </p:nvSpPr>
        <p:spPr>
          <a:xfrm>
            <a:off x="1" y="6488668"/>
            <a:ext cx="18288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dirty="0" err="1" smtClean="0"/>
              <a:t>Michelina</a:t>
            </a:r>
            <a:r>
              <a:rPr lang="it-IT" dirty="0" smtClean="0"/>
              <a:t> Tenace</a:t>
            </a:r>
            <a:endParaRPr lang="it-IT" dirty="0"/>
          </a:p>
        </p:txBody>
      </p:sp>
      <p:pic>
        <p:nvPicPr>
          <p:cNvPr id="9" name="Immagine 3"/>
          <p:cNvPicPr>
            <a:picLocks noChangeAspect="1"/>
          </p:cNvPicPr>
          <p:nvPr/>
        </p:nvPicPr>
        <p:blipFill>
          <a:blip r:embed="rId2">
            <a:lum bright="-8000" contrast="15000"/>
          </a:blip>
          <a:srcRect/>
          <a:stretch>
            <a:fillRect/>
          </a:stretch>
        </p:blipFill>
        <p:spPr bwMode="auto">
          <a:xfrm>
            <a:off x="76201" y="76200"/>
            <a:ext cx="4648199" cy="5791200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660066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lum bright="23000" contrast="-14000"/>
          </a:blip>
          <a:stretch>
            <a:fillRect/>
          </a:stretch>
        </p:blipFill>
        <p:spPr>
          <a:xfrm>
            <a:off x="914400" y="152400"/>
            <a:ext cx="8001000" cy="533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lum bright="9000" contrast="-11000"/>
          </a:blip>
          <a:stretch>
            <a:fillRect/>
          </a:stretch>
        </p:blipFill>
        <p:spPr>
          <a:xfrm>
            <a:off x="199386" y="152400"/>
            <a:ext cx="4601214" cy="6477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772" name="CasellaDiTesto 6"/>
          <p:cNvSpPr txBox="1">
            <a:spLocks noChangeArrowheads="1"/>
          </p:cNvSpPr>
          <p:nvPr/>
        </p:nvSpPr>
        <p:spPr bwMode="auto">
          <a:xfrm>
            <a:off x="5029200" y="5705475"/>
            <a:ext cx="3810000" cy="9239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it-IT" sz="5400" dirty="0"/>
              <a:t>Ascoltare</a:t>
            </a:r>
          </a:p>
        </p:txBody>
      </p:sp>
      <p:sp>
        <p:nvSpPr>
          <p:cNvPr id="7" name="Rettangolo 6"/>
          <p:cNvSpPr/>
          <p:nvPr/>
        </p:nvSpPr>
        <p:spPr>
          <a:xfrm>
            <a:off x="228600" y="226903"/>
            <a:ext cx="8763000" cy="6478697"/>
          </a:xfrm>
          <a:prstGeom prst="rect">
            <a:avLst/>
          </a:prstGeom>
          <a:solidFill>
            <a:srgbClr val="FFFFFF">
              <a:alpha val="94000"/>
            </a:srgbClr>
          </a:solidFill>
          <a:ln>
            <a:solidFill>
              <a:srgbClr val="660066"/>
            </a:solidFill>
          </a:ln>
        </p:spPr>
        <p:txBody>
          <a:bodyPr wrap="square">
            <a:spAutoFit/>
          </a:bodyPr>
          <a:lstStyle/>
          <a:p>
            <a:endParaRPr lang="it-IT" sz="1500" dirty="0" smtClean="0"/>
          </a:p>
          <a:p>
            <a:r>
              <a:rPr lang="it-IT" sz="4800" dirty="0" smtClean="0"/>
              <a:t>La parola pronunciata da Dio alla quale Maria acconsente è la stessa parola proferita alla creazione, accompagnata dallo stesso gesto, il dono dello Spirito Santo per cui "niente è impossibile a Dio". E questo si vedrà nella creatura che farà cose impossibili.</a:t>
            </a:r>
            <a:endParaRPr lang="it-IT" sz="4800" b="1" dirty="0"/>
          </a:p>
        </p:txBody>
      </p:sp>
      <p:sp>
        <p:nvSpPr>
          <p:cNvPr id="8" name="Rettangolo 7"/>
          <p:cNvSpPr/>
          <p:nvPr/>
        </p:nvSpPr>
        <p:spPr>
          <a:xfrm>
            <a:off x="7315200" y="6477000"/>
            <a:ext cx="18288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dirty="0" err="1" smtClean="0"/>
              <a:t>Michelina</a:t>
            </a:r>
            <a:r>
              <a:rPr lang="it-IT" dirty="0" smtClean="0"/>
              <a:t> Tenace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660066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lum bright="23000" contrast="-14000"/>
          </a:blip>
          <a:stretch>
            <a:fillRect/>
          </a:stretch>
        </p:blipFill>
        <p:spPr>
          <a:xfrm>
            <a:off x="914400" y="152400"/>
            <a:ext cx="8001000" cy="533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lum bright="9000" contrast="-11000"/>
          </a:blip>
          <a:stretch>
            <a:fillRect/>
          </a:stretch>
        </p:blipFill>
        <p:spPr>
          <a:xfrm>
            <a:off x="199386" y="152400"/>
            <a:ext cx="4601214" cy="6477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772" name="CasellaDiTesto 6"/>
          <p:cNvSpPr txBox="1">
            <a:spLocks noChangeArrowheads="1"/>
          </p:cNvSpPr>
          <p:nvPr/>
        </p:nvSpPr>
        <p:spPr bwMode="auto">
          <a:xfrm>
            <a:off x="5029200" y="5705475"/>
            <a:ext cx="3810000" cy="9239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it-IT" sz="5400" dirty="0"/>
              <a:t>Ascoltare</a:t>
            </a:r>
          </a:p>
        </p:txBody>
      </p:sp>
      <p:sp>
        <p:nvSpPr>
          <p:cNvPr id="8" name="Rettangolo 7"/>
          <p:cNvSpPr/>
          <p:nvPr/>
        </p:nvSpPr>
        <p:spPr>
          <a:xfrm>
            <a:off x="152400" y="0"/>
            <a:ext cx="8763000" cy="6863416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rgbClr val="660066"/>
            </a:solidFill>
          </a:ln>
        </p:spPr>
        <p:txBody>
          <a:bodyPr wrap="square">
            <a:spAutoFit/>
          </a:bodyPr>
          <a:lstStyle/>
          <a:p>
            <a:r>
              <a:rPr lang="it-IT" sz="4400" dirty="0" smtClean="0"/>
              <a:t>Eva diventa povera di tutto e schiava del nemico della natura umana. </a:t>
            </a:r>
          </a:p>
          <a:p>
            <a:r>
              <a:rPr lang="it-IT" sz="4400" dirty="0" smtClean="0"/>
              <a:t>Maria diventa "la serva del Signore", ricca di Dio stesso della pienezza dello Spirito, della pienezza del Figlio.</a:t>
            </a:r>
          </a:p>
          <a:p>
            <a:r>
              <a:rPr lang="it-IT" sz="4400" dirty="0" smtClean="0"/>
              <a:t>Diventa serva ad immagine del Servo, amico dell'umanità.</a:t>
            </a:r>
          </a:p>
          <a:p>
            <a:r>
              <a:rPr lang="it-IT" sz="4400" dirty="0" smtClean="0"/>
              <a:t>Eva si sente estranea davanti a Dio, perde la familiarità con Dio. </a:t>
            </a:r>
          </a:p>
          <a:p>
            <a:r>
              <a:rPr lang="it-IT" sz="4400" dirty="0" smtClean="0"/>
              <a:t>Maria diventa la Madre di Dio.</a:t>
            </a:r>
            <a:endParaRPr lang="it-IT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66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lum bright="26000" contrast="-22000"/>
          </a:blip>
          <a:stretch>
            <a:fillRect/>
          </a:stretch>
        </p:blipFill>
        <p:spPr>
          <a:xfrm>
            <a:off x="152400" y="2070100"/>
            <a:ext cx="3657600" cy="4787900"/>
          </a:xfrm>
          <a:prstGeom prst="rect">
            <a:avLst/>
          </a:prstGeom>
          <a:ln>
            <a:solidFill>
              <a:srgbClr val="660066"/>
            </a:solidFill>
          </a:ln>
          <a:effectLst>
            <a:softEdge rad="112500"/>
          </a:effectLst>
        </p:spPr>
      </p:pic>
      <p:sp>
        <p:nvSpPr>
          <p:cNvPr id="4" name="Rettangolo 3"/>
          <p:cNvSpPr/>
          <p:nvPr/>
        </p:nvSpPr>
        <p:spPr>
          <a:xfrm>
            <a:off x="2438400" y="363915"/>
            <a:ext cx="6477000" cy="4154983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it-IT" sz="4400" dirty="0" smtClean="0"/>
              <a:t>Eva si nasconde e si vergogna, ed insieme con lei si lamenta e si vergogna Adamo. Maria si espone, si mette in viaggio per servire e trova con chi rallegrarsi.</a:t>
            </a:r>
            <a:endParaRPr lang="it-IT" sz="4400" b="1" dirty="0"/>
          </a:p>
        </p:txBody>
      </p:sp>
      <p:sp>
        <p:nvSpPr>
          <p:cNvPr id="5" name="Rettangolo 4"/>
          <p:cNvSpPr/>
          <p:nvPr/>
        </p:nvSpPr>
        <p:spPr>
          <a:xfrm>
            <a:off x="7315200" y="6477000"/>
            <a:ext cx="18288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dirty="0" err="1" smtClean="0"/>
              <a:t>Michelina</a:t>
            </a:r>
            <a:r>
              <a:rPr lang="it-IT" dirty="0" smtClean="0"/>
              <a:t> Tenace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66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28600" y="228600"/>
            <a:ext cx="8686800" cy="6401754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square">
            <a:spAutoFit/>
          </a:bodyPr>
          <a:lstStyle/>
          <a:p>
            <a:r>
              <a:rPr lang="it-IT" sz="4100" dirty="0" smtClean="0"/>
              <a:t>Eva inaugura la storia di un'umanità triste e peccatrice. Maria diventa primizia della gioia e dell'umanità redenta, la prima che seguiranno tutti </a:t>
            </a:r>
          </a:p>
          <a:p>
            <a:r>
              <a:rPr lang="it-IT" sz="4100" dirty="0" smtClean="0"/>
              <a:t>coloro che </a:t>
            </a:r>
          </a:p>
          <a:p>
            <a:r>
              <a:rPr lang="it-IT" sz="4100" dirty="0" smtClean="0"/>
              <a:t>accoglieranno </a:t>
            </a:r>
          </a:p>
          <a:p>
            <a:r>
              <a:rPr lang="it-IT" sz="4100" dirty="0" smtClean="0"/>
              <a:t>come lei la </a:t>
            </a:r>
          </a:p>
          <a:p>
            <a:r>
              <a:rPr lang="it-IT" sz="4100" dirty="0" smtClean="0"/>
              <a:t>Parola e la </a:t>
            </a:r>
          </a:p>
          <a:p>
            <a:r>
              <a:rPr lang="it-IT" sz="4100" dirty="0" smtClean="0"/>
              <a:t>metteranno </a:t>
            </a:r>
          </a:p>
          <a:p>
            <a:r>
              <a:rPr lang="it-IT" sz="4100" dirty="0" smtClean="0"/>
              <a:t>in pratica.</a:t>
            </a:r>
            <a:endParaRPr lang="it-IT" sz="41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lum bright="29000" contrast="-31000"/>
          </a:blip>
          <a:srcRect/>
          <a:stretch>
            <a:fillRect/>
          </a:stretch>
        </p:blipFill>
        <p:spPr bwMode="auto">
          <a:xfrm>
            <a:off x="3505200" y="2886895"/>
            <a:ext cx="5410200" cy="3743459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66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04800" y="276046"/>
            <a:ext cx="8382000" cy="6124754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it-IT" sz="5600" dirty="0" smtClean="0"/>
              <a:t>Ecco: sto alla porta e busso. </a:t>
            </a:r>
          </a:p>
          <a:p>
            <a:pPr algn="r"/>
            <a:r>
              <a:rPr lang="it-IT" sz="5600" dirty="0" smtClean="0"/>
              <a:t>Se qualcuno </a:t>
            </a:r>
            <a:r>
              <a:rPr lang="it-IT" sz="5600" b="1" dirty="0" smtClean="0"/>
              <a:t>ascolta la mia voce e mi apre la porta</a:t>
            </a:r>
            <a:r>
              <a:rPr lang="it-IT" sz="5600" dirty="0" smtClean="0"/>
              <a:t>, </a:t>
            </a:r>
          </a:p>
          <a:p>
            <a:pPr algn="r"/>
            <a:r>
              <a:rPr lang="it-IT" sz="5600" dirty="0" smtClean="0"/>
              <a:t>io verrò da lui, </a:t>
            </a:r>
          </a:p>
          <a:p>
            <a:pPr algn="r"/>
            <a:r>
              <a:rPr lang="it-IT" sz="5600" dirty="0" smtClean="0"/>
              <a:t>cenerò con lui </a:t>
            </a:r>
          </a:p>
          <a:p>
            <a:pPr algn="r"/>
            <a:r>
              <a:rPr lang="it-IT" sz="5600" dirty="0" smtClean="0"/>
              <a:t>ed egli con me </a:t>
            </a:r>
          </a:p>
          <a:p>
            <a:pPr algn="r"/>
            <a:r>
              <a:rPr lang="it-IT" sz="5600" dirty="0" smtClean="0"/>
              <a:t>(</a:t>
            </a:r>
            <a:r>
              <a:rPr lang="it-IT" sz="5600" dirty="0" err="1" smtClean="0"/>
              <a:t>Ap</a:t>
            </a:r>
            <a:r>
              <a:rPr lang="it-IT" sz="5600" dirty="0" smtClean="0"/>
              <a:t> </a:t>
            </a:r>
            <a:r>
              <a:rPr lang="it-IT" sz="5600" dirty="0" err="1" smtClean="0"/>
              <a:t>3</a:t>
            </a:r>
            <a:r>
              <a:rPr lang="it-IT" sz="5600" dirty="0" smtClean="0"/>
              <a:t>, 20). </a:t>
            </a:r>
            <a:endParaRPr lang="it-IT" sz="56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lum bright="12000" contrast="-16000"/>
          </a:blip>
          <a:stretch>
            <a:fillRect/>
          </a:stretch>
        </p:blipFill>
        <p:spPr>
          <a:xfrm>
            <a:off x="0" y="2946400"/>
            <a:ext cx="4038600" cy="391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66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lum bright="29000" contrast="-34000"/>
          </a:blip>
          <a:stretch>
            <a:fillRect/>
          </a:stretch>
        </p:blipFill>
        <p:spPr>
          <a:xfrm>
            <a:off x="0" y="609600"/>
            <a:ext cx="6532418" cy="624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ttangolo 3"/>
          <p:cNvSpPr/>
          <p:nvPr/>
        </p:nvSpPr>
        <p:spPr>
          <a:xfrm>
            <a:off x="4419600" y="23199"/>
            <a:ext cx="4724400" cy="2954655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3100" dirty="0" smtClean="0"/>
              <a:t>Ed essi dissero l'un l'altro: «Non ardeva forse in noi il nostro cuore mentre egli conversava con noi lungo la via, quando ci spiegava le Scritture?</a:t>
            </a:r>
            <a:r>
              <a:rPr lang="it-IT" sz="3100" dirty="0" smtClean="0"/>
              <a:t>» (</a:t>
            </a:r>
            <a:r>
              <a:rPr lang="it-IT" sz="3100" dirty="0" err="1" smtClean="0"/>
              <a:t>Lc</a:t>
            </a:r>
            <a:r>
              <a:rPr lang="it-IT" sz="3100" dirty="0" smtClean="0"/>
              <a:t> 24,32).</a:t>
            </a:r>
            <a:endParaRPr lang="it-IT" sz="3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66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962400" y="287715"/>
            <a:ext cx="51054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5200" dirty="0" smtClean="0"/>
              <a:t>Cristo stesso è presente nella sua parola, giacché è lui che parla quando nella Chiesa si legge la sacra Scrittura </a:t>
            </a:r>
          </a:p>
          <a:p>
            <a:pPr algn="ctr"/>
            <a:r>
              <a:rPr lang="it-IT" sz="5200" dirty="0" smtClean="0"/>
              <a:t>(SC </a:t>
            </a:r>
            <a:r>
              <a:rPr lang="it-IT" sz="5200" dirty="0" err="1" smtClean="0"/>
              <a:t>7</a:t>
            </a:r>
            <a:r>
              <a:rPr lang="it-IT" sz="5200" dirty="0" smtClean="0"/>
              <a:t>).</a:t>
            </a:r>
            <a:endParaRPr lang="it-IT" sz="52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lum bright="23000" contrast="-22000"/>
          </a:blip>
          <a:stretch>
            <a:fillRect/>
          </a:stretch>
        </p:blipFill>
        <p:spPr>
          <a:xfrm>
            <a:off x="0" y="76200"/>
            <a:ext cx="4038600" cy="6219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655454" y="373589"/>
            <a:ext cx="4336146" cy="5493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3900" dirty="0" smtClean="0"/>
              <a:t>Gli rispose Simon Pietro: «Signore, da chi andremo? </a:t>
            </a:r>
          </a:p>
          <a:p>
            <a:pPr algn="r"/>
            <a:r>
              <a:rPr lang="it-IT" sz="3900" dirty="0" smtClean="0"/>
              <a:t>Tu hai parole di vita eterna e noi abbiamo creduto e conosciuto che tu sei il Santo di Dio</a:t>
            </a:r>
            <a:r>
              <a:rPr lang="it-IT" sz="3900" dirty="0" smtClean="0"/>
              <a:t>» </a:t>
            </a:r>
            <a:endParaRPr lang="it-IT" sz="3900" dirty="0" smtClean="0"/>
          </a:p>
          <a:p>
            <a:pPr algn="r"/>
            <a:r>
              <a:rPr lang="it-IT" sz="3900" dirty="0" smtClean="0"/>
              <a:t>(</a:t>
            </a:r>
            <a:r>
              <a:rPr lang="it-IT" sz="3900" dirty="0" err="1" smtClean="0"/>
              <a:t>Gv</a:t>
            </a:r>
            <a:r>
              <a:rPr lang="it-IT" sz="3900" dirty="0" smtClean="0"/>
              <a:t> </a:t>
            </a:r>
            <a:r>
              <a:rPr lang="it-IT" sz="3900" dirty="0" err="1" smtClean="0"/>
              <a:t>6</a:t>
            </a:r>
            <a:r>
              <a:rPr lang="it-IT" sz="3900" dirty="0" smtClean="0"/>
              <a:t>, 68-69</a:t>
            </a:r>
            <a:r>
              <a:rPr lang="it-IT" sz="3900" dirty="0" smtClean="0"/>
              <a:t>).</a:t>
            </a:r>
            <a:endParaRPr lang="it-IT" sz="39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lum bright="23000" contrast="-5000"/>
            <a:alphaModFix amt="79000"/>
          </a:blip>
          <a:stretch>
            <a:fillRect/>
          </a:stretch>
        </p:blipFill>
        <p:spPr>
          <a:xfrm>
            <a:off x="145146" y="76200"/>
            <a:ext cx="4655454" cy="6692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00">
            <a:alpha val="1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 orient="vert"/>
          </p:nvPr>
        </p:nvSpPr>
        <p:spPr>
          <a:xfrm>
            <a:off x="5029200" y="503238"/>
            <a:ext cx="4267200" cy="6354762"/>
          </a:xfrm>
        </p:spPr>
        <p:txBody>
          <a:bodyPr vert="horz" anchor="t">
            <a:noAutofit/>
          </a:bodyPr>
          <a:lstStyle/>
          <a:p>
            <a:r>
              <a:rPr lang="it-IT" sz="5600" b="1" dirty="0" smtClean="0"/>
              <a:t>In principio era il Verbo,</a:t>
            </a:r>
            <a:br>
              <a:rPr lang="it-IT" sz="5600" b="1" dirty="0" smtClean="0"/>
            </a:br>
            <a:r>
              <a:rPr lang="it-IT" sz="5600" b="1" dirty="0" smtClean="0"/>
              <a:t>e il Verbo era verso Dio</a:t>
            </a:r>
            <a:br>
              <a:rPr lang="it-IT" sz="5600" b="1" dirty="0" smtClean="0"/>
            </a:br>
            <a:r>
              <a:rPr lang="it-IT" sz="5600" b="1" dirty="0" smtClean="0"/>
              <a:t>e il Verbo era Dio (</a:t>
            </a:r>
            <a:r>
              <a:rPr lang="it-IT" sz="5600" b="1" dirty="0" err="1" smtClean="0"/>
              <a:t>Gv</a:t>
            </a:r>
            <a:r>
              <a:rPr lang="it-IT" sz="5600" b="1" dirty="0" smtClean="0"/>
              <a:t> 1,1).</a:t>
            </a:r>
            <a:endParaRPr lang="it-IT" sz="56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lum bright="29000" contrast="-11000"/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0" y="0"/>
            <a:ext cx="92202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206500" y="517773"/>
            <a:ext cx="5118100" cy="161582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it-IT" sz="9900" b="1" dirty="0" smtClean="0">
                <a:solidFill>
                  <a:srgbClr val="FFFF00"/>
                </a:solidFill>
              </a:rPr>
              <a:t>Amen.</a:t>
            </a:r>
            <a:endParaRPr lang="it-IT" sz="99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7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 orient="vert"/>
          </p:nvPr>
        </p:nvSpPr>
        <p:spPr>
          <a:xfrm>
            <a:off x="152400" y="1981200"/>
            <a:ext cx="8763000" cy="4572000"/>
          </a:xfrm>
        </p:spPr>
        <p:txBody>
          <a:bodyPr vert="horz" anchor="t">
            <a:noAutofit/>
          </a:bodyPr>
          <a:lstStyle/>
          <a:p>
            <a:r>
              <a:rPr lang="it-IT" sz="5700" b="1" dirty="0" smtClean="0">
                <a:solidFill>
                  <a:srgbClr val="FFFF00"/>
                </a:solidFill>
              </a:rPr>
              <a:t>Egli era, in principio, verso Dio: tutto è stato fatto per mezzo di lui e senza di lui nulla è stato fatto di ciò che esiste (</a:t>
            </a:r>
            <a:r>
              <a:rPr lang="it-IT" sz="5700" b="1" dirty="0" err="1" smtClean="0">
                <a:solidFill>
                  <a:srgbClr val="FFFF00"/>
                </a:solidFill>
              </a:rPr>
              <a:t>Gv</a:t>
            </a:r>
            <a:r>
              <a:rPr lang="it-IT" sz="5700" b="1" dirty="0" smtClean="0">
                <a:solidFill>
                  <a:srgbClr val="FFFF00"/>
                </a:solidFill>
              </a:rPr>
              <a:t> 1,2-3).</a:t>
            </a:r>
            <a:endParaRPr lang="it-IT" sz="57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lum bright="26000"/>
          </a:blip>
          <a:stretch>
            <a:fillRect/>
          </a:stretch>
        </p:blipFill>
        <p:spPr>
          <a:xfrm>
            <a:off x="0" y="0"/>
            <a:ext cx="9230182" cy="69342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1143000"/>
            <a:ext cx="91440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9000" b="1" dirty="0" smtClean="0">
                <a:solidFill>
                  <a:srgbClr val="FFFFFF"/>
                </a:solidFill>
                <a:latin typeface="Edwardian Script ITC"/>
                <a:cs typeface="Edwardian Script ITC"/>
              </a:rPr>
              <a:t>Dio </a:t>
            </a:r>
            <a:r>
              <a:rPr lang="it-IT" sz="19000" b="1" dirty="0" err="1" smtClean="0">
                <a:solidFill>
                  <a:srgbClr val="FFFFFF"/>
                </a:solidFill>
                <a:latin typeface="Edwardian Script ITC"/>
                <a:cs typeface="Edwardian Script ITC"/>
              </a:rPr>
              <a:t>disse…</a:t>
            </a:r>
            <a:endParaRPr lang="it-IT" sz="19000" dirty="0">
              <a:solidFill>
                <a:srgbClr val="FFFFFF"/>
              </a:solidFill>
              <a:latin typeface="Edwardian Script ITC"/>
              <a:cs typeface="Edwardian Script ITC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114800" y="4495800"/>
            <a:ext cx="5029200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200" b="1" dirty="0" smtClean="0">
                <a:solidFill>
                  <a:srgbClr val="FFFFFF"/>
                </a:solidFill>
                <a:latin typeface="Edwardian Script ITC"/>
                <a:cs typeface="Edwardian Script ITC"/>
              </a:rPr>
              <a:t>Genesi 1,3</a:t>
            </a:r>
            <a:endParaRPr lang="it-IT" sz="8200" dirty="0">
              <a:solidFill>
                <a:srgbClr val="FFFFFF"/>
              </a:solidFill>
              <a:latin typeface="Edwardian Script ITC"/>
              <a:cs typeface="Edwardian Script IT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lum bright="32000"/>
          </a:blip>
          <a:stretch>
            <a:fillRect/>
          </a:stretch>
        </p:blipFill>
        <p:spPr>
          <a:xfrm>
            <a:off x="-9982" y="0"/>
            <a:ext cx="9230182" cy="69342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-152400" y="0"/>
            <a:ext cx="9144000" cy="6617196"/>
          </a:xfrm>
          <a:prstGeom prst="rect">
            <a:avLst/>
          </a:prstGeom>
          <a:solidFill>
            <a:schemeClr val="bg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5300" dirty="0" smtClean="0">
                <a:cs typeface="Edwardian Script ITC"/>
              </a:rPr>
              <a:t>Dio ha creato l’uomo rivolgendogli la parola. È stata questa parola rivolta a creare l’uomo. La persona umana è un essere a cui è rivolta la parola. Tutto è creato con la Parola, alla maniera del dialogo.</a:t>
            </a:r>
          </a:p>
          <a:p>
            <a:pPr algn="r"/>
            <a:r>
              <a:rPr lang="it-IT" sz="4400" dirty="0" err="1" smtClean="0">
                <a:cs typeface="Edwardian Script ITC"/>
              </a:rPr>
              <a:t>Rupnik</a:t>
            </a:r>
            <a:endParaRPr lang="it-IT" sz="4400" dirty="0">
              <a:cs typeface="Edwardian Script IT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lum bright="32000"/>
          </a:blip>
          <a:stretch>
            <a:fillRect/>
          </a:stretch>
        </p:blipFill>
        <p:spPr>
          <a:xfrm>
            <a:off x="-9982" y="0"/>
            <a:ext cx="9230182" cy="69342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76736"/>
            <a:ext cx="9220200" cy="6247864"/>
          </a:xfrm>
          <a:prstGeom prst="rect">
            <a:avLst/>
          </a:prstGeom>
          <a:solidFill>
            <a:schemeClr val="bg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5000" dirty="0" smtClean="0">
                <a:solidFill>
                  <a:srgbClr val="000000"/>
                </a:solidFill>
                <a:cs typeface="Edwardian Script ITC"/>
              </a:rPr>
              <a:t>Ma per l’uomo, e solo per lui, questa parola rimane parola nel senso proprio, pronunciata da Dio verso la sua immagine. Solo per l’uomo rimane un’</a:t>
            </a:r>
            <a:r>
              <a:rPr lang="it-IT" sz="5000" dirty="0" err="1" smtClean="0">
                <a:solidFill>
                  <a:srgbClr val="000000"/>
                </a:solidFill>
                <a:cs typeface="Edwardian Script ITC"/>
              </a:rPr>
              <a:t>interpellazione</a:t>
            </a:r>
            <a:r>
              <a:rPr lang="it-IT" sz="5000" dirty="0" smtClean="0">
                <a:solidFill>
                  <a:srgbClr val="000000"/>
                </a:solidFill>
                <a:cs typeface="Edwardian Script ITC"/>
              </a:rPr>
              <a:t> assoluta, ha bisogno del suo assenso, della sua adesione, per svilupparsi e correre avanti. </a:t>
            </a:r>
            <a:r>
              <a:rPr lang="it-IT" sz="3600" dirty="0" err="1" smtClean="0">
                <a:solidFill>
                  <a:srgbClr val="000000"/>
                </a:solidFill>
                <a:cs typeface="Edwardian Script ITC"/>
              </a:rPr>
              <a:t>Rupnik</a:t>
            </a:r>
            <a:endParaRPr lang="it-IT" sz="3600" dirty="0">
              <a:solidFill>
                <a:srgbClr val="000000"/>
              </a:solidFill>
              <a:cs typeface="Edwardian Script IT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lum bright="28000"/>
          </a:blip>
          <a:stretch>
            <a:fillRect/>
          </a:stretch>
        </p:blipFill>
        <p:spPr>
          <a:xfrm>
            <a:off x="-9982" y="0"/>
            <a:ext cx="9230182" cy="69342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-76200" y="76200"/>
            <a:ext cx="9220200" cy="6678751"/>
          </a:xfrm>
          <a:prstGeom prst="rect">
            <a:avLst/>
          </a:prstGeom>
          <a:solidFill>
            <a:schemeClr val="bg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900" dirty="0" smtClean="0">
                <a:solidFill>
                  <a:srgbClr val="000000"/>
                </a:solidFill>
                <a:cs typeface="Edwardian Script ITC"/>
              </a:rPr>
              <a:t>Perciò, l’essenza dell’uomo è il dialogo, la parola. Parola, dialogo significano un rapporto, instaurare delle </a:t>
            </a:r>
            <a:r>
              <a:rPr lang="it-IT" sz="4900" dirty="0" err="1" smtClean="0">
                <a:solidFill>
                  <a:srgbClr val="000000"/>
                </a:solidFill>
                <a:cs typeface="Edwardian Script ITC"/>
              </a:rPr>
              <a:t>relazioni…</a:t>
            </a:r>
            <a:r>
              <a:rPr lang="it-IT" sz="4900" dirty="0" smtClean="0">
                <a:solidFill>
                  <a:srgbClr val="000000"/>
                </a:solidFill>
                <a:cs typeface="Edwardian Script ITC"/>
              </a:rPr>
              <a:t> E siccome il nostro Dio è un Dio di comunione, il Dio della comunione delle tre Persone divine, anche l’uomo, proprio per mezzo della parola, è persona.</a:t>
            </a:r>
          </a:p>
          <a:p>
            <a:pPr algn="ctr"/>
            <a:r>
              <a:rPr lang="it-IT" sz="3600" dirty="0" err="1" smtClean="0">
                <a:solidFill>
                  <a:srgbClr val="000000"/>
                </a:solidFill>
                <a:cs typeface="Edwardian Script ITC"/>
              </a:rPr>
              <a:t>Rupnik</a:t>
            </a:r>
            <a:endParaRPr lang="it-IT" sz="3600" dirty="0">
              <a:solidFill>
                <a:srgbClr val="000000"/>
              </a:solidFill>
              <a:cs typeface="Edwardian Script IT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17152</TotalTime>
  <Words>1644</Words>
  <Application>Microsoft PowerPoint per Mac</Application>
  <PresentationFormat>Presentazione su schermo (4:3)</PresentationFormat>
  <Paragraphs>118</Paragraphs>
  <Slides>40</Slides>
  <Notes>0</Notes>
  <HiddenSlides>0</HiddenSlides>
  <MMClips>0</MMClips>
  <ScaleCrop>false</ScaleCrop>
  <HeadingPairs>
    <vt:vector size="4" baseType="variant">
      <vt:variant>
        <vt:lpstr>Modello struttura</vt:lpstr>
      </vt:variant>
      <vt:variant>
        <vt:i4>2</vt:i4>
      </vt:variant>
      <vt:variant>
        <vt:lpstr>Titoli diapositive</vt:lpstr>
      </vt:variant>
      <vt:variant>
        <vt:i4>40</vt:i4>
      </vt:variant>
    </vt:vector>
  </HeadingPairs>
  <TitlesOfParts>
    <vt:vector size="42" baseType="lpstr">
      <vt:lpstr>Tema di Office</vt:lpstr>
      <vt:lpstr>1_Tema di Office</vt:lpstr>
      <vt:lpstr>Diapositiva 1</vt:lpstr>
      <vt:lpstr>Diapositiva 2</vt:lpstr>
      <vt:lpstr>Diapositiva 3</vt:lpstr>
      <vt:lpstr>In principio era il Verbo, e il Verbo era verso Dio e il Verbo era Dio (Gv 1,1).</vt:lpstr>
      <vt:lpstr>Egli era, in principio, verso Dio: tutto è stato fatto per mezzo di lui e senza di lui nulla è stato fatto di ciò che esiste (Gv 1,2-3).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</vt:vector>
  </TitlesOfParts>
  <Company>calogero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P. Armando Santoro omv</dc:creator>
  <cp:lastModifiedBy>P. Armando Santoro omv</cp:lastModifiedBy>
  <cp:revision>68</cp:revision>
  <dcterms:created xsi:type="dcterms:W3CDTF">2014-12-13T09:14:11Z</dcterms:created>
  <dcterms:modified xsi:type="dcterms:W3CDTF">2014-12-13T10:22:27Z</dcterms:modified>
</cp:coreProperties>
</file>