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
  </p:notesMasterIdLst>
  <p:sldIdLst>
    <p:sldId id="267" r:id="rId2"/>
    <p:sldId id="256" r:id="rId3"/>
    <p:sldId id="276" r:id="rId4"/>
    <p:sldId id="257" r:id="rId5"/>
    <p:sldId id="265" r:id="rId6"/>
    <p:sldId id="298" r:id="rId7"/>
    <p:sldId id="271" r:id="rId8"/>
    <p:sldId id="272" r:id="rId9"/>
    <p:sldId id="269" r:id="rId10"/>
    <p:sldId id="266" r:id="rId11"/>
    <p:sldId id="268" r:id="rId12"/>
    <p:sldId id="270" r:id="rId13"/>
    <p:sldId id="258" r:id="rId14"/>
    <p:sldId id="261" r:id="rId15"/>
    <p:sldId id="262" r:id="rId16"/>
    <p:sldId id="259" r:id="rId17"/>
    <p:sldId id="264" r:id="rId18"/>
    <p:sldId id="277" r:id="rId19"/>
    <p:sldId id="279" r:id="rId20"/>
    <p:sldId id="260" r:id="rId21"/>
    <p:sldId id="282" r:id="rId22"/>
    <p:sldId id="273" r:id="rId23"/>
    <p:sldId id="274" r:id="rId24"/>
    <p:sldId id="283" r:id="rId25"/>
    <p:sldId id="280" r:id="rId26"/>
    <p:sldId id="281" r:id="rId27"/>
    <p:sldId id="284" r:id="rId28"/>
    <p:sldId id="285" r:id="rId29"/>
    <p:sldId id="286" r:id="rId30"/>
    <p:sldId id="287" r:id="rId31"/>
    <p:sldId id="288" r:id="rId32"/>
    <p:sldId id="289" r:id="rId33"/>
    <p:sldId id="290" r:id="rId34"/>
    <p:sldId id="291" r:id="rId35"/>
    <p:sldId id="296" r:id="rId36"/>
    <p:sldId id="292" r:id="rId37"/>
    <p:sldId id="293" r:id="rId38"/>
    <p:sldId id="294" r:id="rId39"/>
    <p:sldId id="299" r:id="rId40"/>
    <p:sldId id="295" r:id="rId41"/>
  </p:sldIdLst>
  <p:sldSz cx="6858000" cy="9144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42" d="100"/>
          <a:sy n="42" d="100"/>
        </p:scale>
        <p:origin x="-840" y="-12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97CB3-FB36-3343-84E6-422600D2353D}" type="datetimeFigureOut">
              <a:rPr lang="it-IT" smtClean="0"/>
              <a:pPr/>
              <a:t>13-11-2014</a:t>
            </a:fld>
            <a:endParaRPr lang="it-IT"/>
          </a:p>
        </p:txBody>
      </p:sp>
      <p:sp>
        <p:nvSpPr>
          <p:cNvPr id="4" name="Segnaposto immagin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03374-B227-ED4C-8A89-326B030E2CD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F003374-B227-ED4C-8A89-326B030E2CD4}"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stile</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185"/>
            <a:ext cx="1543050" cy="7802033"/>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342900" y="366185"/>
            <a:ext cx="4514850" cy="7802033"/>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A02A6D0-034A-FA4E-AE43-3D959FAE7694}" type="datetimeFigureOut">
              <a:rPr lang="it-IT" smtClean="0"/>
              <a:pPr/>
              <a:t>13-11-2014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96D52E-A14D-5D4A-AB71-7F1ACE64FB1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A02A6D0-034A-FA4E-AE43-3D959FAE7694}" type="datetimeFigureOut">
              <a:rPr lang="it-IT" smtClean="0"/>
              <a:pPr/>
              <a:t>13-11-2014</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696D52E-A14D-5D4A-AB71-7F1ACE64FB1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lum bright="12000" contrast="-11000"/>
          </a:blip>
          <a:stretch>
            <a:fillRect/>
          </a:stretch>
        </p:blipFill>
        <p:spPr>
          <a:xfrm>
            <a:off x="1143000" y="2895600"/>
            <a:ext cx="4634729" cy="5971888"/>
          </a:xfrm>
          <a:prstGeom prst="rect">
            <a:avLst/>
          </a:prstGeom>
        </p:spPr>
      </p:pic>
      <p:sp>
        <p:nvSpPr>
          <p:cNvPr id="8" name="CasellaDiTesto 7"/>
          <p:cNvSpPr txBox="1"/>
          <p:nvPr/>
        </p:nvSpPr>
        <p:spPr>
          <a:xfrm>
            <a:off x="76200" y="1729026"/>
            <a:ext cx="6642100" cy="861774"/>
          </a:xfrm>
          <a:prstGeom prst="rect">
            <a:avLst/>
          </a:prstGeom>
          <a:noFill/>
        </p:spPr>
        <p:txBody>
          <a:bodyPr vert="horz" wrap="square" rtlCol="0">
            <a:spAutoFit/>
          </a:bodyPr>
          <a:lstStyle/>
          <a:p>
            <a:pPr algn="ctr"/>
            <a:r>
              <a:rPr lang="it-IT" sz="5000" b="1" dirty="0" smtClean="0">
                <a:solidFill>
                  <a:srgbClr val="FF0000"/>
                </a:solidFill>
              </a:rPr>
              <a:t>La vita nello Spirito</a:t>
            </a:r>
            <a:endParaRPr lang="it-IT" sz="5000" b="1" dirty="0">
              <a:solidFill>
                <a:srgbClr val="FF0000"/>
              </a:solidFill>
            </a:endParaRPr>
          </a:p>
        </p:txBody>
      </p:sp>
      <p:sp>
        <p:nvSpPr>
          <p:cNvPr id="9" name="CasellaDiTesto 8"/>
          <p:cNvSpPr txBox="1"/>
          <p:nvPr/>
        </p:nvSpPr>
        <p:spPr>
          <a:xfrm>
            <a:off x="1143000" y="152400"/>
            <a:ext cx="4419600" cy="1508105"/>
          </a:xfrm>
          <a:prstGeom prst="rect">
            <a:avLst/>
          </a:prstGeom>
          <a:noFill/>
        </p:spPr>
        <p:txBody>
          <a:bodyPr vert="horz" wrap="square" rtlCol="0">
            <a:spAutoFit/>
          </a:bodyPr>
          <a:lstStyle/>
          <a:p>
            <a:r>
              <a:rPr lang="it-IT" sz="9200" b="1" dirty="0" smtClean="0">
                <a:solidFill>
                  <a:srgbClr val="FF0000"/>
                </a:solidFill>
              </a:rPr>
              <a:t>Il Crisma</a:t>
            </a:r>
            <a:endParaRPr lang="it-IT" sz="92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28600" y="304800"/>
            <a:ext cx="6324600" cy="8402302"/>
          </a:xfrm>
          <a:prstGeom prst="rect">
            <a:avLst/>
          </a:prstGeom>
          <a:noFill/>
        </p:spPr>
        <p:txBody>
          <a:bodyPr wrap="square" rtlCol="0" anchor="ctr">
            <a:spAutoFit/>
          </a:bodyPr>
          <a:lstStyle/>
          <a:p>
            <a:pPr algn="just"/>
            <a:r>
              <a:rPr lang="it-IT" sz="3600" dirty="0" smtClean="0"/>
              <a:t>È spiacevole che l’Ascensione del Signore sia così misconosciuto dalla maggioranza dei fedeli. Questa ignoranza è intimamente legata a quella del mistero della Liturgia. Una lettura superficiale della parte finale dei Sinottici e del primo capitolo degli Atti può lasciare l’impressione di una partenza. Allora, per il lettore non </a:t>
            </a:r>
            <a:r>
              <a:rPr lang="it-IT" sz="3600" dirty="0" err="1" smtClean="0"/>
              <a:t>giudato</a:t>
            </a:r>
            <a:r>
              <a:rPr lang="it-IT" sz="3600" dirty="0" smtClean="0"/>
              <a:t> dallo spirito, una pagina è voltata; incomincerà a pensare al Gesù del passato, a ciò che “ha detto”, ciò che “ha fatto”</a:t>
            </a:r>
            <a:r>
              <a:rPr lang="it-IT" sz="3600" dirty="0" err="1" smtClean="0"/>
              <a:t>…</a:t>
            </a:r>
            <a:endParaRPr lang="it-IT"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304800" y="156925"/>
            <a:ext cx="6324600" cy="8987075"/>
          </a:xfrm>
          <a:prstGeom prst="rect">
            <a:avLst/>
          </a:prstGeom>
          <a:noFill/>
        </p:spPr>
        <p:txBody>
          <a:bodyPr wrap="square" rtlCol="0" anchor="ctr">
            <a:spAutoFit/>
          </a:bodyPr>
          <a:lstStyle/>
          <a:p>
            <a:pPr algn="just"/>
            <a:r>
              <a:rPr lang="it-IT" sz="3400" dirty="0" smtClean="0"/>
              <a:t>Continuando a “cercare tra i morti Colui che è vivo”, si è chiuso accuratamente il sepolcro e insabbiata la Sorgente. E così si ritorna alla propria piccola vita, qui morale, là cultuale, come i giusti dell’antica </a:t>
            </a:r>
            <a:r>
              <a:rPr lang="it-IT" sz="3400" dirty="0" err="1" smtClean="0"/>
              <a:t>alleanza…</a:t>
            </a:r>
            <a:r>
              <a:rPr lang="it-IT" sz="3400" dirty="0" smtClean="0"/>
              <a:t> mentre questo momento dell’Ascensione è una svolta decisiva: sì, la fine di qualcosa che non bisogna fuggire, </a:t>
            </a:r>
            <a:r>
              <a:rPr lang="it-IT" sz="3400" b="1" dirty="0" smtClean="0"/>
              <a:t>la fine di una relazione a Gesù ancora tutta esteriore</a:t>
            </a:r>
            <a:r>
              <a:rPr lang="it-IT" sz="3400" dirty="0" smtClean="0"/>
              <a:t>, ma soprattutto l’inaugurazione di un rapporto di fede, tutto nuovo, di un tempo nuovo: la Liturgia degli ultimi tempi.</a:t>
            </a:r>
          </a:p>
          <a:p>
            <a:pPr algn="r"/>
            <a:r>
              <a:rPr lang="it-IT" sz="3400" dirty="0" smtClean="0"/>
              <a:t>Jean </a:t>
            </a:r>
            <a:r>
              <a:rPr lang="it-IT" sz="3400" dirty="0" err="1" smtClean="0"/>
              <a:t>Corbon</a:t>
            </a:r>
            <a:endParaRPr lang="it-IT" sz="3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2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04800" y="1371600"/>
            <a:ext cx="6324600" cy="6447918"/>
          </a:xfrm>
          <a:prstGeom prst="rect">
            <a:avLst/>
          </a:prstGeom>
          <a:noFill/>
        </p:spPr>
        <p:txBody>
          <a:bodyPr wrap="square" rtlCol="0" anchor="ctr">
            <a:spAutoFit/>
          </a:bodyPr>
          <a:lstStyle/>
          <a:p>
            <a:pPr algn="ctr"/>
            <a:r>
              <a:rPr lang="it-IT" sz="5900" b="1" dirty="0" smtClean="0">
                <a:solidFill>
                  <a:srgbClr val="FF0000"/>
                </a:solidFill>
              </a:rPr>
              <a:t>L’Ascensione del Signore </a:t>
            </a:r>
          </a:p>
          <a:p>
            <a:pPr algn="ctr"/>
            <a:r>
              <a:rPr lang="it-IT" sz="5900" b="1" dirty="0" smtClean="0">
                <a:solidFill>
                  <a:srgbClr val="FF0000"/>
                </a:solidFill>
              </a:rPr>
              <a:t>è realmente lo spazio nuovo </a:t>
            </a:r>
          </a:p>
          <a:p>
            <a:pPr algn="ctr"/>
            <a:r>
              <a:rPr lang="it-IT" sz="5900" b="1" dirty="0" smtClean="0">
                <a:solidFill>
                  <a:srgbClr val="FF0000"/>
                </a:solidFill>
              </a:rPr>
              <a:t>della Liturgia </a:t>
            </a:r>
          </a:p>
          <a:p>
            <a:pPr algn="ctr"/>
            <a:r>
              <a:rPr lang="it-IT" sz="5900" b="1" dirty="0" smtClean="0">
                <a:solidFill>
                  <a:srgbClr val="FF0000"/>
                </a:solidFill>
              </a:rPr>
              <a:t>degli ultimi tempi. </a:t>
            </a:r>
          </a:p>
          <a:p>
            <a:pPr algn="r"/>
            <a:r>
              <a:rPr lang="it-IT" sz="5900" b="1" dirty="0" smtClean="0">
                <a:solidFill>
                  <a:srgbClr val="FF0000"/>
                </a:solidFill>
              </a:rPr>
              <a:t>Jean </a:t>
            </a:r>
            <a:r>
              <a:rPr lang="it-IT" sz="5900" b="1" dirty="0" err="1" smtClean="0">
                <a:solidFill>
                  <a:srgbClr val="FF0000"/>
                </a:solidFill>
              </a:rPr>
              <a:t>Corbon</a:t>
            </a:r>
            <a:endParaRPr lang="it-IT" sz="59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28600" y="1735515"/>
            <a:ext cx="6477000" cy="6494085"/>
          </a:xfrm>
          <a:prstGeom prst="rect">
            <a:avLst/>
          </a:prstGeom>
          <a:noFill/>
          <a:ln>
            <a:solidFill>
              <a:srgbClr val="FF0000"/>
            </a:solidFill>
          </a:ln>
        </p:spPr>
        <p:txBody>
          <a:bodyPr wrap="square" rtlCol="0">
            <a:spAutoFit/>
          </a:bodyPr>
          <a:lstStyle/>
          <a:p>
            <a:pPr algn="just"/>
            <a:r>
              <a:rPr lang="it-IT" sz="3200" dirty="0" smtClean="0"/>
              <a:t>La fede ci impedisce di dimenticare; desta in noi l’autentica, sconvolgente memoria dell’origine: del fatto che noi veniamo da Dio; e vi aggiunge la nuova memoria che si esprime nella festa dell’Ascensione di Cristo: la memoria che il luogo autenticamente appropriato della nostra esistenza è Dio stesso e che è da lì che dobbiamo guardare l’uomo. La memoria della fede è in questo senso pienamente positiva: libera la dimensione ultima positiva dell’uomo. </a:t>
            </a:r>
            <a:endParaRPr lang="it-IT" sz="3200" dirty="0"/>
          </a:p>
        </p:txBody>
      </p:sp>
      <p:sp>
        <p:nvSpPr>
          <p:cNvPr id="3" name="CasellaDiTesto 2"/>
          <p:cNvSpPr txBox="1"/>
          <p:nvPr/>
        </p:nvSpPr>
        <p:spPr>
          <a:xfrm>
            <a:off x="381000" y="381000"/>
            <a:ext cx="3505200" cy="754053"/>
          </a:xfrm>
          <a:prstGeom prst="rect">
            <a:avLst/>
          </a:prstGeom>
          <a:noFill/>
          <a:ln>
            <a:solidFill>
              <a:srgbClr val="FF0000"/>
            </a:solidFill>
          </a:ln>
        </p:spPr>
        <p:txBody>
          <a:bodyPr wrap="square" rtlCol="0">
            <a:spAutoFit/>
          </a:bodyPr>
          <a:lstStyle/>
          <a:p>
            <a:pPr algn="just"/>
            <a:r>
              <a:rPr lang="it-IT" sz="4300" dirty="0" smtClean="0">
                <a:solidFill>
                  <a:srgbClr val="FF0000"/>
                </a:solidFill>
              </a:rPr>
              <a:t>Benedetto </a:t>
            </a:r>
            <a:r>
              <a:rPr lang="it-IT" sz="4300" dirty="0" err="1" smtClean="0">
                <a:solidFill>
                  <a:srgbClr val="FF0000"/>
                </a:solidFill>
              </a:rPr>
              <a:t>XVI</a:t>
            </a:r>
            <a:endParaRPr lang="it-IT" sz="43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381000" y="381000"/>
            <a:ext cx="6172200" cy="8463856"/>
          </a:xfrm>
          <a:prstGeom prst="rect">
            <a:avLst/>
          </a:prstGeom>
          <a:noFill/>
          <a:ln>
            <a:solidFill>
              <a:srgbClr val="FF0000"/>
            </a:solidFill>
          </a:ln>
        </p:spPr>
        <p:txBody>
          <a:bodyPr wrap="square" rtlCol="0">
            <a:spAutoFit/>
          </a:bodyPr>
          <a:lstStyle/>
          <a:p>
            <a:pPr algn="just"/>
            <a:r>
              <a:rPr lang="it-IT" sz="3200" dirty="0" smtClean="0"/>
              <a:t>Riconoscere questo è una difesa ben più efficace contro ogni riduzione dell’uomo rispetto alla semplice memoria delle negazioni che, alla fine, può lasciare dietro di sé solo il disprezzo per l’uomo. L’antidoto più efficace contro la rovina dell’uomo risiede nella memoria della sua grandezza, non in quella della sua miseria. L’Ascensione di Cristo risveglia in noi la memoria della grandezza. Essa ci rende immuni rispetto al falso moralismo che getta discredito sull’uomo. Essa ci insegna il rispetto per l’umanità e ci restituisce la gioia di essere uomini.</a:t>
            </a:r>
            <a:endParaRPr lang="it-IT" sz="3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9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09600" y="914400"/>
            <a:ext cx="5867400" cy="7694414"/>
          </a:xfrm>
          <a:prstGeom prst="rect">
            <a:avLst/>
          </a:prstGeom>
          <a:noFill/>
          <a:ln>
            <a:noFill/>
          </a:ln>
        </p:spPr>
        <p:txBody>
          <a:bodyPr wrap="square" rtlCol="0">
            <a:spAutoFit/>
          </a:bodyPr>
          <a:lstStyle/>
          <a:p>
            <a:pPr algn="just"/>
            <a:r>
              <a:rPr lang="it-IT" sz="3800" dirty="0" smtClean="0"/>
              <a:t>Se dunque siete risorti con Cristo, cercate le cose di lassù, dove si trova Cristo assiso alla destra di Dio; pensate alle cose di lassù, non a quelle della terra (Col 3,1-2). Come egli è salito [in cielo] e non si è allontanato da noi, così anche noi siamo già lassù con lui, sebbene nel nostro corpo non sia ancora accaduto ciò che ci viene promesso. </a:t>
            </a:r>
          </a:p>
        </p:txBody>
      </p:sp>
      <p:sp>
        <p:nvSpPr>
          <p:cNvPr id="3" name="CasellaDiTesto 2"/>
          <p:cNvSpPr txBox="1"/>
          <p:nvPr/>
        </p:nvSpPr>
        <p:spPr>
          <a:xfrm>
            <a:off x="381000" y="228600"/>
            <a:ext cx="2590800" cy="677108"/>
          </a:xfrm>
          <a:prstGeom prst="rect">
            <a:avLst/>
          </a:prstGeom>
          <a:noFill/>
          <a:ln>
            <a:solidFill>
              <a:schemeClr val="accent6">
                <a:lumMod val="60000"/>
                <a:lumOff val="40000"/>
              </a:schemeClr>
            </a:solidFill>
          </a:ln>
        </p:spPr>
        <p:txBody>
          <a:bodyPr wrap="square" rtlCol="0">
            <a:spAutoFit/>
          </a:bodyPr>
          <a:lstStyle/>
          <a:p>
            <a:pPr algn="just"/>
            <a:r>
              <a:rPr lang="it-IT" sz="3800" dirty="0" smtClean="0"/>
              <a:t>S. Agostino</a:t>
            </a:r>
          </a:p>
        </p:txBody>
      </p:sp>
      <p:sp>
        <p:nvSpPr>
          <p:cNvPr id="4" name="CasellaDiTesto 3"/>
          <p:cNvSpPr txBox="1"/>
          <p:nvPr/>
        </p:nvSpPr>
        <p:spPr>
          <a:xfrm>
            <a:off x="304800" y="228600"/>
            <a:ext cx="6324600" cy="8679298"/>
          </a:xfrm>
          <a:prstGeom prst="rect">
            <a:avLst/>
          </a:prstGeom>
          <a:noFill/>
          <a:ln>
            <a:solidFill>
              <a:srgbClr val="FF6600"/>
            </a:solidFill>
          </a:ln>
        </p:spPr>
        <p:txBody>
          <a:bodyPr wrap="square" rtlCol="0">
            <a:spAutoFit/>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76200" y="228600"/>
            <a:ext cx="6705600" cy="8710077"/>
          </a:xfrm>
          <a:prstGeom prst="rect">
            <a:avLst/>
          </a:prstGeom>
          <a:noFill/>
          <a:ln>
            <a:solidFill>
              <a:schemeClr val="accent6">
                <a:lumMod val="60000"/>
                <a:lumOff val="40000"/>
              </a:schemeClr>
            </a:solidFill>
          </a:ln>
        </p:spPr>
        <p:txBody>
          <a:bodyPr wrap="square" rtlCol="0">
            <a:spAutoFit/>
          </a:bodyPr>
          <a:lstStyle/>
          <a:p>
            <a:pPr algn="just"/>
            <a:r>
              <a:rPr lang="it-IT" sz="3500" dirty="0" smtClean="0">
                <a:solidFill>
                  <a:srgbClr val="000000"/>
                </a:solidFill>
              </a:rPr>
              <a:t>Siamo uniti a lui: egli è infatti il nostro capo e noi il suo corpo. Se, quindi, egli sale in cielo, noi non ci separiamo da lui. Colui che è disceso dal cielo non ci nega il cielo; ma in un certo modo ci dice: "Siate le mie membra, se volete salire in cielo".</a:t>
            </a:r>
            <a:r>
              <a:rPr lang="it-IT" sz="3500" dirty="0" smtClean="0">
                <a:solidFill>
                  <a:srgbClr val="000000"/>
                </a:solidFill>
              </a:rPr>
              <a:t> </a:t>
            </a:r>
          </a:p>
          <a:p>
            <a:pPr algn="just"/>
            <a:r>
              <a:rPr lang="it-IT" sz="3500" dirty="0" smtClean="0">
                <a:solidFill>
                  <a:srgbClr val="000000"/>
                </a:solidFill>
              </a:rPr>
              <a:t>Dunque </a:t>
            </a:r>
            <a:r>
              <a:rPr lang="it-IT" sz="3500" dirty="0" smtClean="0">
                <a:solidFill>
                  <a:srgbClr val="000000"/>
                </a:solidFill>
              </a:rPr>
              <a:t>fortifichiamoci intanto in ciò che più desideriamo vivamente. Meditiamo in terra ciò che ci aspettiamo [di trovare] nei cieli. Allora ci spoglieremo della carne mortale, ora spogliamoci dell'uomo vecchio. </a:t>
            </a:r>
          </a:p>
          <a:p>
            <a:pPr algn="r"/>
            <a:r>
              <a:rPr lang="it-IT" sz="3500" dirty="0" smtClean="0">
                <a:solidFill>
                  <a:srgbClr val="000000"/>
                </a:solidFill>
              </a:rPr>
              <a:t>s. Agostino</a:t>
            </a:r>
            <a:endParaRPr lang="it-IT" sz="35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lum bright="9000"/>
          </a:blip>
          <a:stretch>
            <a:fillRect/>
          </a:stretch>
        </p:blipFill>
        <p:spPr>
          <a:xfrm>
            <a:off x="199473" y="762000"/>
            <a:ext cx="6429927" cy="78369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381000" y="457200"/>
            <a:ext cx="6248400" cy="2492990"/>
          </a:xfrm>
          <a:prstGeom prst="rect">
            <a:avLst/>
          </a:prstGeom>
          <a:noFill/>
        </p:spPr>
        <p:txBody>
          <a:bodyPr wrap="square" rtlCol="0">
            <a:spAutoFit/>
          </a:bodyPr>
          <a:lstStyle/>
          <a:p>
            <a:pPr algn="ctr"/>
            <a:r>
              <a:rPr lang="it-IT" sz="7600" b="1" dirty="0" smtClean="0"/>
              <a:t>I Riti</a:t>
            </a:r>
            <a:r>
              <a:rPr lang="it-IT" sz="7600" b="1" dirty="0" smtClean="0"/>
              <a:t> d’Introduzione</a:t>
            </a:r>
            <a:endParaRPr lang="it-IT" sz="7600" b="1" dirty="0"/>
          </a:p>
        </p:txBody>
      </p:sp>
      <p:sp>
        <p:nvSpPr>
          <p:cNvPr id="4" name="CasellaDiTesto 3"/>
          <p:cNvSpPr txBox="1"/>
          <p:nvPr/>
        </p:nvSpPr>
        <p:spPr>
          <a:xfrm>
            <a:off x="762000" y="3200400"/>
            <a:ext cx="3810000" cy="553998"/>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L’assemblea si raduna</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5" name="CasellaDiTesto 4"/>
          <p:cNvSpPr txBox="1"/>
          <p:nvPr/>
        </p:nvSpPr>
        <p:spPr>
          <a:xfrm>
            <a:off x="762000" y="3754398"/>
            <a:ext cx="3810000" cy="553998"/>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La persona si raccoglie</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6" name="CasellaDiTesto 5"/>
          <p:cNvSpPr txBox="1"/>
          <p:nvPr/>
        </p:nvSpPr>
        <p:spPr>
          <a:xfrm>
            <a:off x="762000" y="4308396"/>
            <a:ext cx="6172200" cy="553998"/>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La processione d’ingresso e il canto</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7" name="CasellaDiTesto 6"/>
          <p:cNvSpPr txBox="1"/>
          <p:nvPr/>
        </p:nvSpPr>
        <p:spPr>
          <a:xfrm>
            <a:off x="762000" y="4862394"/>
            <a:ext cx="6172200" cy="1015663"/>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Il presidente saluta l’altare e l’assemblea</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8" name="CasellaDiTesto 7"/>
          <p:cNvSpPr txBox="1"/>
          <p:nvPr/>
        </p:nvSpPr>
        <p:spPr>
          <a:xfrm>
            <a:off x="762000" y="6553200"/>
            <a:ext cx="3352800" cy="553998"/>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L’inno di gloria</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10" name="CasellaDiTesto 9"/>
          <p:cNvSpPr txBox="1"/>
          <p:nvPr/>
        </p:nvSpPr>
        <p:spPr>
          <a:xfrm>
            <a:off x="762000" y="7142202"/>
            <a:ext cx="2057400" cy="553998"/>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La colletta</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9" name="CasellaDiTesto 8"/>
          <p:cNvSpPr txBox="1"/>
          <p:nvPr/>
        </p:nvSpPr>
        <p:spPr>
          <a:xfrm>
            <a:off x="762000" y="5923002"/>
            <a:ext cx="3657600" cy="553998"/>
          </a:xfrm>
          <a:prstGeom prst="rect">
            <a:avLst/>
          </a:prstGeom>
          <a:noFill/>
        </p:spPr>
        <p:txBody>
          <a:bodyPr wrap="square" rtlCol="0">
            <a:spAutoFit/>
          </a:bodyPr>
          <a:lstStyle/>
          <a:p>
            <a:r>
              <a:rPr lang="it-IT" sz="3000" b="1" dirty="0" smtClean="0">
                <a:ln w="3175" cap="flat" cmpd="sng" algn="ctr">
                  <a:solidFill>
                    <a:srgbClr val="FF0000"/>
                  </a:solidFill>
                  <a:prstDash val="solid"/>
                  <a:round/>
                  <a:headEnd type="none" w="med" len="med"/>
                  <a:tailEnd type="none" w="med" len="med"/>
                </a:ln>
                <a:solidFill>
                  <a:srgbClr val="3366FF"/>
                </a:solidFill>
              </a:rPr>
              <a:t>L’atto penitenziale</a:t>
            </a:r>
            <a:endParaRPr lang="it-IT" sz="3000" b="1" dirty="0">
              <a:ln w="3175" cap="flat" cmpd="sng" algn="ctr">
                <a:solidFill>
                  <a:srgbClr val="FF0000"/>
                </a:solidFill>
                <a:prstDash val="solid"/>
                <a:round/>
                <a:headEnd type="none" w="med" len="med"/>
                <a:tailEnd type="none" w="med" len="med"/>
              </a:ln>
              <a:solidFill>
                <a:srgbClr val="3366FF"/>
              </a:solidFill>
            </a:endParaRPr>
          </a:p>
        </p:txBody>
      </p:sp>
      <p:sp>
        <p:nvSpPr>
          <p:cNvPr id="11" name="CasellaDiTesto 10"/>
          <p:cNvSpPr txBox="1"/>
          <p:nvPr/>
        </p:nvSpPr>
        <p:spPr>
          <a:xfrm>
            <a:off x="1447800" y="8382000"/>
            <a:ext cx="5410200" cy="446276"/>
          </a:xfrm>
          <a:prstGeom prst="rect">
            <a:avLst/>
          </a:prstGeom>
          <a:noFill/>
        </p:spPr>
        <p:txBody>
          <a:bodyPr wrap="square" rtlCol="0">
            <a:spAutoFit/>
          </a:bodyPr>
          <a:lstStyle/>
          <a:p>
            <a:r>
              <a:rPr lang="it-IT" sz="2300" dirty="0" smtClean="0"/>
              <a:t>Busca-Passeri; “Fammi sentire la tua grazia”</a:t>
            </a:r>
            <a:endParaRPr lang="it-IT" sz="2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228600" y="366184"/>
            <a:ext cx="6477000" cy="3291416"/>
          </a:xfrm>
        </p:spPr>
        <p:txBody>
          <a:bodyPr vert="horz" anchor="t">
            <a:noAutofit/>
          </a:bodyPr>
          <a:lstStyle/>
          <a:p>
            <a:r>
              <a:rPr lang="it-IT" sz="9600" b="1" dirty="0" smtClean="0">
                <a:solidFill>
                  <a:srgbClr val="FF6600"/>
                </a:solidFill>
              </a:rPr>
              <a:t>La chiamata del Re</a:t>
            </a:r>
            <a:endParaRPr lang="it-IT" sz="9600" b="1" dirty="0">
              <a:solidFill>
                <a:srgbClr val="FF6600"/>
              </a:solidFill>
            </a:endParaRPr>
          </a:p>
        </p:txBody>
      </p:sp>
      <p:pic>
        <p:nvPicPr>
          <p:cNvPr id="6" name="Immagine 5"/>
          <p:cNvPicPr>
            <a:picLocks noChangeAspect="1"/>
          </p:cNvPicPr>
          <p:nvPr/>
        </p:nvPicPr>
        <p:blipFill>
          <a:blip r:embed="rId2"/>
          <a:stretch>
            <a:fillRect/>
          </a:stretch>
        </p:blipFill>
        <p:spPr>
          <a:xfrm>
            <a:off x="1447800" y="4191000"/>
            <a:ext cx="3810000" cy="381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7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28600" y="533400"/>
            <a:ext cx="6248400" cy="8094524"/>
          </a:xfrm>
          <a:prstGeom prst="rect">
            <a:avLst/>
          </a:prstGeom>
          <a:noFill/>
        </p:spPr>
        <p:txBody>
          <a:bodyPr wrap="square" rtlCol="0">
            <a:spAutoFit/>
          </a:bodyPr>
          <a:lstStyle/>
          <a:p>
            <a:pPr algn="ctr"/>
            <a:r>
              <a:rPr lang="it-IT" sz="5200" b="1" dirty="0" smtClean="0"/>
              <a:t>Sollevate</a:t>
            </a:r>
            <a:r>
              <a:rPr lang="it-IT" sz="5200" dirty="0" smtClean="0"/>
              <a:t>, </a:t>
            </a:r>
            <a:r>
              <a:rPr lang="it-IT" sz="5200" b="1" dirty="0" smtClean="0"/>
              <a:t>porte</a:t>
            </a:r>
            <a:r>
              <a:rPr lang="it-IT" sz="5200" dirty="0" smtClean="0"/>
              <a:t>, i vostri frontali, alzatevi, porte antiche, ed </a:t>
            </a:r>
            <a:r>
              <a:rPr lang="it-IT" sz="5200" b="1" dirty="0" smtClean="0"/>
              <a:t>entri il re della gloria</a:t>
            </a:r>
            <a:r>
              <a:rPr lang="it-IT" sz="5200" dirty="0" smtClean="0"/>
              <a:t>.</a:t>
            </a:r>
          </a:p>
          <a:p>
            <a:pPr algn="ctr"/>
            <a:r>
              <a:rPr lang="it-IT" sz="5200" dirty="0" smtClean="0"/>
              <a:t>Chi è questo re della gloria? Il Signore forte e potente, il Signore potente in battaglia. </a:t>
            </a:r>
          </a:p>
          <a:p>
            <a:pPr algn="r"/>
            <a:r>
              <a:rPr lang="it-IT" sz="4800" dirty="0" smtClean="0"/>
              <a:t>(Salmo 24, 7-8)</a:t>
            </a:r>
            <a:endParaRPr lang="it-IT"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28600" y="1583115"/>
            <a:ext cx="6629400" cy="7294304"/>
          </a:xfrm>
          <a:prstGeom prst="rect">
            <a:avLst/>
          </a:prstGeom>
          <a:noFill/>
        </p:spPr>
        <p:txBody>
          <a:bodyPr wrap="square" rtlCol="0">
            <a:spAutoFit/>
          </a:bodyPr>
          <a:lstStyle/>
          <a:p>
            <a:pPr algn="ctr"/>
            <a:r>
              <a:rPr lang="it-IT" sz="5200" b="1" dirty="0" smtClean="0"/>
              <a:t>Chi presiede la celebrazione rappresenta Cristo, sommo sacerdote fedele e misericordioso, </a:t>
            </a:r>
          </a:p>
          <a:p>
            <a:pPr algn="ctr"/>
            <a:r>
              <a:rPr lang="it-IT" sz="5200" b="1" dirty="0" smtClean="0"/>
              <a:t>che viene in mezzo ai discepoli e realizza il loro raduno.</a:t>
            </a:r>
            <a:endParaRPr lang="it-IT" sz="5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0" y="0"/>
            <a:ext cx="6858000" cy="9140964"/>
          </a:xfrm>
          <a:prstGeom prst="rect">
            <a:avLst/>
          </a:prstGeom>
          <a:noFill/>
        </p:spPr>
        <p:txBody>
          <a:bodyPr wrap="square" rtlCol="0">
            <a:spAutoFit/>
          </a:bodyPr>
          <a:lstStyle/>
          <a:p>
            <a:pPr algn="ctr"/>
            <a:r>
              <a:rPr lang="it-IT" sz="4100" dirty="0" smtClean="0">
                <a:solidFill>
                  <a:srgbClr val="000000"/>
                </a:solidFill>
              </a:rPr>
              <a:t>Abituiamoci a chiamare «presidente» o «ministro» il prete che solitamente chiamiamo «sacerdote», un termine che, a prima vista, ci sembra più preciso e rispettoso. Ma, in verità, riservando a lui questo titolo si offusca, nella coscienza di tanti cristiani, che tutti siamo sacerdoti in virtù del battesimo, in quanto siamo chiamati a offrire con Cristo la nostra vita personale.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28600" y="642163"/>
            <a:ext cx="6477000" cy="7663637"/>
          </a:xfrm>
          <a:prstGeom prst="rect">
            <a:avLst/>
          </a:prstGeom>
          <a:noFill/>
        </p:spPr>
        <p:txBody>
          <a:bodyPr wrap="square" rtlCol="0">
            <a:spAutoFit/>
          </a:bodyPr>
          <a:lstStyle/>
          <a:p>
            <a:pPr algn="ctr"/>
            <a:r>
              <a:rPr lang="it-IT" sz="4100" dirty="0" smtClean="0"/>
              <a:t>Nella liturgia, dunque, tutti sono sacerdoti, </a:t>
            </a:r>
            <a:r>
              <a:rPr lang="it-IT" sz="4100" b="1" dirty="0" smtClean="0"/>
              <a:t>tutti celebrano</a:t>
            </a:r>
            <a:r>
              <a:rPr lang="it-IT" sz="4100" i="1" dirty="0" smtClean="0"/>
              <a:t> </a:t>
            </a:r>
            <a:r>
              <a:rPr lang="it-IT" sz="4100" dirty="0" smtClean="0"/>
              <a:t>e </a:t>
            </a:r>
            <a:r>
              <a:rPr lang="it-IT" sz="4100" b="1" dirty="0" smtClean="0"/>
              <a:t>uno solo presiede</a:t>
            </a:r>
            <a:r>
              <a:rPr lang="it-IT" sz="4100" dirty="0" smtClean="0"/>
              <a:t>, in qualità di rappresentante sacramentale di Cristo che ci ha convocati in assemblea. Nella liturgia sta di fronte all'assemblea perché occupa la posizione di </a:t>
            </a:r>
            <a:r>
              <a:rPr lang="it-IT" sz="4100" b="1" dirty="0" err="1" smtClean="0"/>
              <a:t>Cristo-capo</a:t>
            </a:r>
            <a:r>
              <a:rPr lang="it-IT" sz="4100" b="1" dirty="0" smtClean="0"/>
              <a:t> </a:t>
            </a:r>
            <a:r>
              <a:rPr lang="it-IT" sz="4100" dirty="0" smtClean="0"/>
              <a:t>che sta davanti al suo </a:t>
            </a:r>
            <a:r>
              <a:rPr lang="it-IT" sz="4100" b="1" dirty="0" smtClean="0"/>
              <a:t>corpo-Chiesa </a:t>
            </a:r>
            <a:r>
              <a:rPr lang="it-IT" sz="4100" dirty="0" smtClean="0"/>
              <a:t>nell’atto di </a:t>
            </a:r>
            <a:r>
              <a:rPr lang="it-IT" sz="4100" b="1" dirty="0" smtClean="0"/>
              <a:t>donargli la vita</a:t>
            </a:r>
            <a:r>
              <a:rPr lang="it-IT" sz="4100" dirty="0" smtClean="0"/>
              <a:t>.</a:t>
            </a:r>
            <a:endParaRPr lang="it-IT" sz="4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04800" y="903030"/>
            <a:ext cx="6324600" cy="7478970"/>
          </a:xfrm>
          <a:prstGeom prst="rect">
            <a:avLst/>
          </a:prstGeom>
          <a:noFill/>
        </p:spPr>
        <p:txBody>
          <a:bodyPr wrap="square" rtlCol="0">
            <a:spAutoFit/>
          </a:bodyPr>
          <a:lstStyle/>
          <a:p>
            <a:r>
              <a:rPr lang="it-IT" sz="4000" dirty="0" smtClean="0"/>
              <a:t>Così, anche in modo visibile, il ministro ricorda all'assemblea che non è padrona dell'eucaristia: essa la riceve in dono da un Altro. L'amore non si produce, lo si può solo accogliere. È Cristo che continua a prendere l'iniziativa di offrire alla Chiesa la grazia che la fa vivere, servendosi dei ministri che lo rappresentano.</a:t>
            </a:r>
            <a:endParaRPr lang="it-IT"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533400" y="1805761"/>
            <a:ext cx="5715000" cy="6524864"/>
          </a:xfrm>
          <a:prstGeom prst="rect">
            <a:avLst/>
          </a:prstGeom>
          <a:noFill/>
        </p:spPr>
        <p:txBody>
          <a:bodyPr wrap="square" rtlCol="0">
            <a:spAutoFit/>
          </a:bodyPr>
          <a:lstStyle/>
          <a:p>
            <a:r>
              <a:rPr lang="it-IT" sz="3800" dirty="0" smtClean="0"/>
              <a:t>La processione si muove dalla porta della Chiesa, attraversa la navata e termina all’altare, </a:t>
            </a:r>
          </a:p>
          <a:p>
            <a:r>
              <a:rPr lang="it-IT" sz="3800" dirty="0" smtClean="0"/>
              <a:t>il luogo del </a:t>
            </a:r>
            <a:r>
              <a:rPr lang="it-IT" sz="3800" dirty="0" err="1" smtClean="0"/>
              <a:t>sacrifìcio</a:t>
            </a:r>
            <a:r>
              <a:rPr lang="it-IT" sz="3800" dirty="0" smtClean="0"/>
              <a:t>. </a:t>
            </a:r>
          </a:p>
          <a:p>
            <a:r>
              <a:rPr lang="it-IT" sz="3800" dirty="0" smtClean="0"/>
              <a:t>È Cristo che viene in mezzo all'assemblea e sceglie liberamente il posto del servo che si sacrifica per dare la vita agli amici che ama </a:t>
            </a:r>
            <a:r>
              <a:rPr lang="it-IT" sz="2700" dirty="0" smtClean="0"/>
              <a:t>(Mt 20,27 -28; Gv15,13; Fil 2,7)</a:t>
            </a:r>
            <a:r>
              <a:rPr lang="it-IT" sz="3800" dirty="0" smtClean="0"/>
              <a:t>. </a:t>
            </a:r>
          </a:p>
        </p:txBody>
      </p:sp>
      <p:sp>
        <p:nvSpPr>
          <p:cNvPr id="4" name="CasellaDiTesto 3"/>
          <p:cNvSpPr txBox="1"/>
          <p:nvPr/>
        </p:nvSpPr>
        <p:spPr>
          <a:xfrm>
            <a:off x="152400" y="0"/>
            <a:ext cx="6705600" cy="600164"/>
          </a:xfrm>
          <a:prstGeom prst="rect">
            <a:avLst/>
          </a:prstGeom>
          <a:noFill/>
        </p:spPr>
        <p:txBody>
          <a:bodyPr wrap="square" rtlCol="0">
            <a:spAutoFit/>
          </a:bodyPr>
          <a:lstStyle/>
          <a:p>
            <a:r>
              <a:rPr lang="it-IT" sz="3300" b="1" dirty="0" smtClean="0">
                <a:ln w="3175" cap="flat" cmpd="sng" algn="ctr">
                  <a:noFill/>
                  <a:prstDash val="solid"/>
                  <a:round/>
                  <a:headEnd type="none" w="med" len="med"/>
                  <a:tailEnd type="none" w="med" len="med"/>
                </a:ln>
                <a:solidFill>
                  <a:srgbClr val="3366FF"/>
                </a:solidFill>
              </a:rPr>
              <a:t>La processione d’ingresso e il canto</a:t>
            </a:r>
            <a:endParaRPr lang="it-IT" sz="3300" b="1" dirty="0">
              <a:ln w="3175" cap="flat" cmpd="sng" algn="ctr">
                <a:noFill/>
                <a:prstDash val="solid"/>
                <a:round/>
                <a:headEnd type="none" w="med" len="med"/>
                <a:tailEnd type="none" w="med" len="med"/>
              </a:ln>
              <a:solidFill>
                <a:srgbClr val="3366FF"/>
              </a:solidFill>
            </a:endParaRPr>
          </a:p>
        </p:txBody>
      </p:sp>
      <p:sp>
        <p:nvSpPr>
          <p:cNvPr id="6" name="CasellaDiTesto 5"/>
          <p:cNvSpPr txBox="1"/>
          <p:nvPr/>
        </p:nvSpPr>
        <p:spPr>
          <a:xfrm>
            <a:off x="533400" y="1025872"/>
            <a:ext cx="2514600" cy="846386"/>
          </a:xfrm>
          <a:prstGeom prst="rect">
            <a:avLst/>
          </a:prstGeom>
          <a:noFill/>
        </p:spPr>
        <p:txBody>
          <a:bodyPr wrap="square" rtlCol="0">
            <a:spAutoFit/>
          </a:bodyPr>
          <a:lstStyle/>
          <a:p>
            <a:r>
              <a:rPr lang="it-IT" sz="4900" b="1" dirty="0" smtClean="0">
                <a:ln w="3175" cap="flat" cmpd="sng" algn="ctr">
                  <a:solidFill>
                    <a:srgbClr val="FF0000"/>
                  </a:solidFill>
                  <a:prstDash val="solid"/>
                  <a:round/>
                  <a:headEnd type="none" w="med" len="med"/>
                  <a:tailEnd type="none" w="med" len="med"/>
                </a:ln>
                <a:solidFill>
                  <a:srgbClr val="FF0000"/>
                </a:solidFill>
              </a:rPr>
              <a:t>L’introito</a:t>
            </a:r>
            <a:endParaRPr lang="it-IT" sz="4900" b="1" dirty="0">
              <a:ln w="3175" cap="flat" cmpd="sng" algn="ctr">
                <a:solidFill>
                  <a:srgbClr val="FF0000"/>
                </a:solidFill>
                <a:prstDash val="solid"/>
                <a:round/>
                <a:headEnd type="none" w="med" len="med"/>
                <a:tailEnd type="none" w="med" len="med"/>
              </a:ln>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304800" y="1526025"/>
            <a:ext cx="6172200" cy="6709529"/>
          </a:xfrm>
          <a:prstGeom prst="rect">
            <a:avLst/>
          </a:prstGeom>
          <a:noFill/>
        </p:spPr>
        <p:txBody>
          <a:bodyPr wrap="square" rtlCol="0">
            <a:spAutoFit/>
          </a:bodyPr>
          <a:lstStyle/>
          <a:p>
            <a:r>
              <a:rPr lang="it-IT" sz="4300" dirty="0" smtClean="0"/>
              <a:t>La processione si muove tra due soglie che </a:t>
            </a:r>
            <a:r>
              <a:rPr lang="it-IT" sz="4300" b="1" dirty="0" smtClean="0"/>
              <a:t>simboleggiano Cristo</a:t>
            </a:r>
            <a:r>
              <a:rPr lang="it-IT" sz="4300" dirty="0" smtClean="0"/>
              <a:t>: </a:t>
            </a:r>
          </a:p>
          <a:p>
            <a:r>
              <a:rPr lang="it-IT" sz="4300" b="1" dirty="0" smtClean="0"/>
              <a:t>la porta</a:t>
            </a:r>
            <a:r>
              <a:rPr lang="it-IT" sz="4300" dirty="0" smtClean="0"/>
              <a:t>, infatti Gesù ha detto di sé: “lo sono la porta delle pecore ... se uno entra attraverso di me sarà salvato” </a:t>
            </a:r>
            <a:r>
              <a:rPr lang="it-IT" sz="2800" dirty="0" smtClean="0"/>
              <a:t>(Gv10,7.</a:t>
            </a:r>
            <a:r>
              <a:rPr lang="it-IT" sz="2800" dirty="0" err="1" smtClean="0"/>
              <a:t>9</a:t>
            </a:r>
            <a:r>
              <a:rPr lang="it-IT" sz="2800" dirty="0" smtClean="0"/>
              <a:t>)</a:t>
            </a:r>
            <a:r>
              <a:rPr lang="it-IT" sz="4300" dirty="0" smtClean="0"/>
              <a:t> e </a:t>
            </a:r>
            <a:r>
              <a:rPr lang="it-IT" sz="4300" b="1" dirty="0" smtClean="0"/>
              <a:t>l'altare</a:t>
            </a:r>
            <a:r>
              <a:rPr lang="it-IT" sz="4300" dirty="0" smtClean="0"/>
              <a:t>, infatti l'altare dei cristiani è Cristo </a:t>
            </a:r>
            <a:r>
              <a:rPr lang="it-IT" sz="2800" dirty="0" smtClean="0"/>
              <a:t>(cfr. </a:t>
            </a:r>
            <a:r>
              <a:rPr lang="it-IT" sz="2800" dirty="0" err="1" smtClean="0"/>
              <a:t>Eb</a:t>
            </a:r>
            <a:r>
              <a:rPr lang="it-IT" sz="2800" dirty="0" smtClean="0"/>
              <a:t> 13,10)</a:t>
            </a:r>
            <a:r>
              <a:rPr lang="it-IT" sz="4300" dirty="0" smtClean="0"/>
              <a:t>.</a:t>
            </a:r>
            <a:endParaRPr lang="it-IT" sz="4300" dirty="0"/>
          </a:p>
        </p:txBody>
      </p:sp>
      <p:sp>
        <p:nvSpPr>
          <p:cNvPr id="4" name="CasellaDiTesto 3"/>
          <p:cNvSpPr txBox="1"/>
          <p:nvPr/>
        </p:nvSpPr>
        <p:spPr>
          <a:xfrm>
            <a:off x="152400" y="228600"/>
            <a:ext cx="6705600" cy="600164"/>
          </a:xfrm>
          <a:prstGeom prst="rect">
            <a:avLst/>
          </a:prstGeom>
          <a:noFill/>
        </p:spPr>
        <p:txBody>
          <a:bodyPr wrap="square" rtlCol="0">
            <a:spAutoFit/>
          </a:bodyPr>
          <a:lstStyle/>
          <a:p>
            <a:r>
              <a:rPr lang="it-IT" sz="3300" b="1" dirty="0" smtClean="0">
                <a:ln w="3175" cap="flat" cmpd="sng" algn="ctr">
                  <a:noFill/>
                  <a:prstDash val="solid"/>
                  <a:round/>
                  <a:headEnd type="none" w="med" len="med"/>
                  <a:tailEnd type="none" w="med" len="med"/>
                </a:ln>
                <a:solidFill>
                  <a:srgbClr val="3366FF"/>
                </a:solidFill>
              </a:rPr>
              <a:t>La processione d’ingresso e il canto</a:t>
            </a:r>
            <a:endParaRPr lang="it-IT" sz="33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304800" y="838200"/>
            <a:ext cx="6172200" cy="7894468"/>
          </a:xfrm>
          <a:prstGeom prst="rect">
            <a:avLst/>
          </a:prstGeom>
          <a:noFill/>
        </p:spPr>
        <p:txBody>
          <a:bodyPr wrap="square" rtlCol="0">
            <a:spAutoFit/>
          </a:bodyPr>
          <a:lstStyle/>
          <a:p>
            <a:pPr algn="ctr"/>
            <a:r>
              <a:rPr lang="it-IT" sz="3900" dirty="0" smtClean="0"/>
              <a:t>Il ministro procede nei sacri ornamenti: </a:t>
            </a:r>
          </a:p>
          <a:p>
            <a:pPr algn="ctr"/>
            <a:r>
              <a:rPr lang="it-IT" sz="3900" dirty="0" smtClean="0"/>
              <a:t>è Cristo che esce come sposo dalla stanza nuziale </a:t>
            </a:r>
            <a:r>
              <a:rPr lang="it-IT" sz="2600" dirty="0" smtClean="0"/>
              <a:t>(</a:t>
            </a:r>
            <a:r>
              <a:rPr lang="it-IT" sz="2600" dirty="0" err="1" smtClean="0"/>
              <a:t>Sal</a:t>
            </a:r>
            <a:r>
              <a:rPr lang="it-IT" sz="2600" dirty="0" smtClean="0"/>
              <a:t> 18,5)</a:t>
            </a:r>
            <a:r>
              <a:rPr lang="it-IT" sz="3900" dirty="0" smtClean="0"/>
              <a:t>, </a:t>
            </a:r>
          </a:p>
          <a:p>
            <a:pPr algn="ctr"/>
            <a:r>
              <a:rPr lang="it-IT" sz="3900" dirty="0" smtClean="0"/>
              <a:t>cioè dal seno del Padre e dal grembo della Vergine Madre, </a:t>
            </a:r>
          </a:p>
          <a:p>
            <a:pPr algn="ctr"/>
            <a:r>
              <a:rPr lang="it-IT" sz="3900" dirty="0" smtClean="0"/>
              <a:t>e va incontro all'umanità, </a:t>
            </a:r>
          </a:p>
          <a:p>
            <a:pPr algn="ctr"/>
            <a:r>
              <a:rPr lang="it-IT" sz="3900" dirty="0" smtClean="0"/>
              <a:t>sua sposa, </a:t>
            </a:r>
          </a:p>
          <a:p>
            <a:pPr algn="ctr"/>
            <a:r>
              <a:rPr lang="it-IT" sz="3900" dirty="0" smtClean="0"/>
              <a:t>rivestito di gloria e di splendore. </a:t>
            </a:r>
          </a:p>
          <a:p>
            <a:pPr algn="ctr"/>
            <a:r>
              <a:rPr lang="it-IT" sz="3900" dirty="0" smtClean="0"/>
              <a:t>L'assemblea partecipa alla processione d'ingresso non venendo, ma accogliendo.</a:t>
            </a:r>
            <a:endParaRPr lang="it-IT" sz="3900" dirty="0"/>
          </a:p>
        </p:txBody>
      </p:sp>
      <p:sp>
        <p:nvSpPr>
          <p:cNvPr id="6" name="CasellaDiTesto 5"/>
          <p:cNvSpPr txBox="1"/>
          <p:nvPr/>
        </p:nvSpPr>
        <p:spPr>
          <a:xfrm>
            <a:off x="152400" y="76200"/>
            <a:ext cx="6705600" cy="600164"/>
          </a:xfrm>
          <a:prstGeom prst="rect">
            <a:avLst/>
          </a:prstGeom>
          <a:noFill/>
        </p:spPr>
        <p:txBody>
          <a:bodyPr wrap="square" rtlCol="0">
            <a:spAutoFit/>
          </a:bodyPr>
          <a:lstStyle/>
          <a:p>
            <a:r>
              <a:rPr lang="it-IT" sz="3300" b="1" dirty="0" smtClean="0">
                <a:ln w="3175" cap="flat" cmpd="sng" algn="ctr">
                  <a:noFill/>
                  <a:prstDash val="solid"/>
                  <a:round/>
                  <a:headEnd type="none" w="med" len="med"/>
                  <a:tailEnd type="none" w="med" len="med"/>
                </a:ln>
                <a:solidFill>
                  <a:srgbClr val="3366FF"/>
                </a:solidFill>
              </a:rPr>
              <a:t>La processione d’ingresso e il canto</a:t>
            </a:r>
            <a:endParaRPr lang="it-IT" sz="33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39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609600" y="1219200"/>
            <a:ext cx="6019800" cy="7109639"/>
          </a:xfrm>
          <a:prstGeom prst="rect">
            <a:avLst/>
          </a:prstGeom>
          <a:noFill/>
        </p:spPr>
        <p:txBody>
          <a:bodyPr wrap="square" rtlCol="0">
            <a:spAutoFit/>
          </a:bodyPr>
          <a:lstStyle/>
          <a:p>
            <a:r>
              <a:rPr lang="it-IT" sz="3800" dirty="0" smtClean="0"/>
              <a:t>I ministri (e l'assemblea che essi rappresentano), col bacio dell'altare, s'immedesimano</a:t>
            </a:r>
          </a:p>
          <a:p>
            <a:r>
              <a:rPr lang="it-IT" sz="3800" dirty="0" smtClean="0"/>
              <a:t>nell'esercizio sacerdotale del Salvatore: lui è vita offerta per noi e noi siamo vita offerta a lui e con lui per la gloria del Padre.</a:t>
            </a:r>
          </a:p>
          <a:p>
            <a:r>
              <a:rPr lang="it-IT" sz="3800" dirty="0" smtClean="0"/>
              <a:t>La Chiesa è manifestata da questo saluto all’altare: il popolo qui radunato è un popolo di sacerdoti.</a:t>
            </a:r>
            <a:endParaRPr lang="it-IT" sz="3800" dirty="0"/>
          </a:p>
        </p:txBody>
      </p:sp>
      <p:sp>
        <p:nvSpPr>
          <p:cNvPr id="4" name="CasellaDiTesto 3"/>
          <p:cNvSpPr txBox="1"/>
          <p:nvPr/>
        </p:nvSpPr>
        <p:spPr>
          <a:xfrm>
            <a:off x="228600" y="284202"/>
            <a:ext cx="6400800" cy="523220"/>
          </a:xfrm>
          <a:prstGeom prst="rect">
            <a:avLst/>
          </a:prstGeom>
          <a:noFill/>
        </p:spPr>
        <p:txBody>
          <a:bodyPr wrap="square" rtlCol="0">
            <a:spAutoFit/>
          </a:bodyPr>
          <a:lstStyle/>
          <a:p>
            <a:r>
              <a:rPr lang="it-IT" sz="2800" b="1" dirty="0" smtClean="0">
                <a:ln w="3175" cap="flat" cmpd="sng" algn="ctr">
                  <a:noFill/>
                  <a:prstDash val="solid"/>
                  <a:round/>
                  <a:headEnd type="none" w="med" len="med"/>
                  <a:tailEnd type="none" w="med" len="med"/>
                </a:ln>
                <a:solidFill>
                  <a:srgbClr val="3366FF"/>
                </a:solidFill>
              </a:rPr>
              <a:t>Il presidente saluta l’altare e l’assemblea</a:t>
            </a:r>
            <a:endParaRPr lang="it-IT" sz="28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9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57200" y="1500961"/>
            <a:ext cx="6172200" cy="7109639"/>
          </a:xfrm>
          <a:prstGeom prst="rect">
            <a:avLst/>
          </a:prstGeom>
          <a:noFill/>
        </p:spPr>
        <p:txBody>
          <a:bodyPr wrap="square" rtlCol="0">
            <a:spAutoFit/>
          </a:bodyPr>
          <a:lstStyle/>
          <a:p>
            <a:r>
              <a:rPr lang="it-IT" sz="3800" dirty="0" smtClean="0"/>
              <a:t>Il fatto, poi, che l'atto di baciare sia entrato nella liturgia cristiana, rivela che “le tenerezze più umane hanno una vocazione mistica. Quelli che amano Dio, sono anche quelli che più amano i loro fratelli, gli uomini. Le loro labbra conservano l'impronta dell'altare, non possono più profanare il linguaggio dell'amore” (M. </a:t>
            </a:r>
            <a:r>
              <a:rPr lang="it-IT" sz="3800" dirty="0" err="1" smtClean="0"/>
              <a:t>Zundel</a:t>
            </a:r>
            <a:r>
              <a:rPr lang="it-IT" sz="3800" dirty="0" smtClean="0"/>
              <a:t>).</a:t>
            </a:r>
            <a:endParaRPr lang="it-IT" sz="3800" dirty="0"/>
          </a:p>
        </p:txBody>
      </p:sp>
      <p:sp>
        <p:nvSpPr>
          <p:cNvPr id="4" name="CasellaDiTesto 3"/>
          <p:cNvSpPr txBox="1"/>
          <p:nvPr/>
        </p:nvSpPr>
        <p:spPr>
          <a:xfrm>
            <a:off x="152400" y="284202"/>
            <a:ext cx="68580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l’altare e l’assemblea</a:t>
            </a:r>
            <a:endParaRPr lang="it-IT" sz="30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5" name="CasellaDiTesto 4"/>
          <p:cNvSpPr txBox="1"/>
          <p:nvPr/>
        </p:nvSpPr>
        <p:spPr>
          <a:xfrm>
            <a:off x="228600" y="609600"/>
            <a:ext cx="6400800" cy="8094524"/>
          </a:xfrm>
          <a:prstGeom prst="rect">
            <a:avLst/>
          </a:prstGeom>
          <a:noFill/>
        </p:spPr>
        <p:txBody>
          <a:bodyPr wrap="square" rtlCol="0">
            <a:spAutoFit/>
          </a:bodyPr>
          <a:lstStyle/>
          <a:p>
            <a:pPr algn="ctr"/>
            <a:r>
              <a:rPr lang="it-IT" sz="4000" dirty="0" smtClean="0"/>
              <a:t>L'opera della redenzione umana e della perfetta glorificazione di Dio, [</a:t>
            </a:r>
            <a:r>
              <a:rPr lang="it-IT" sz="4000" dirty="0" err="1" smtClean="0"/>
              <a:t>…</a:t>
            </a:r>
            <a:r>
              <a:rPr lang="it-IT" sz="4000" dirty="0" smtClean="0"/>
              <a:t>] è stata compiuta da Cristo Signore principalmente per mezzo </a:t>
            </a:r>
            <a:r>
              <a:rPr lang="it-IT" sz="4000" b="1" dirty="0" smtClean="0"/>
              <a:t>del mistero pasquale </a:t>
            </a:r>
            <a:r>
              <a:rPr lang="it-IT" sz="4000" dirty="0" smtClean="0"/>
              <a:t>della sua </a:t>
            </a:r>
            <a:r>
              <a:rPr lang="it-IT" sz="4000" b="1" dirty="0" smtClean="0"/>
              <a:t>beata passione, risurrezione da morte e gloriosa ascensione</a:t>
            </a:r>
            <a:r>
              <a:rPr lang="it-IT" sz="4000" dirty="0" smtClean="0"/>
              <a:t>, mistero col quale «morendo ha distrutto la nostra morte e risorgendo ha restaurato la vita» (SC </a:t>
            </a:r>
            <a:r>
              <a:rPr lang="it-IT" sz="4000" dirty="0" err="1" smtClean="0"/>
              <a:t>5</a:t>
            </a:r>
            <a:r>
              <a:rPr lang="it-IT" sz="4000" dirty="0" smtClean="0"/>
              <a:t>).</a:t>
            </a:r>
            <a:endParaRPr lang="it-IT"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57200" y="1637229"/>
            <a:ext cx="6172200" cy="7201971"/>
          </a:xfrm>
          <a:prstGeom prst="rect">
            <a:avLst/>
          </a:prstGeom>
          <a:noFill/>
        </p:spPr>
        <p:txBody>
          <a:bodyPr wrap="square" rtlCol="0">
            <a:spAutoFit/>
          </a:bodyPr>
          <a:lstStyle/>
          <a:p>
            <a:pPr algn="ctr"/>
            <a:r>
              <a:rPr lang="it-IT" sz="4200" dirty="0" smtClean="0"/>
              <a:t>Il saluto dell’assemblea </a:t>
            </a:r>
          </a:p>
          <a:p>
            <a:pPr algn="ctr"/>
            <a:r>
              <a:rPr lang="it-IT" sz="4200" dirty="0" smtClean="0"/>
              <a:t>sono parole di compiacimento per la venuta del Signore che è stata celebrata con la processione e il canto d'ingresso: il Signore è il </a:t>
            </a:r>
            <a:r>
              <a:rPr lang="it-IT" sz="4200" dirty="0" err="1" smtClean="0"/>
              <a:t>Dio-con-noi</a:t>
            </a:r>
            <a:r>
              <a:rPr lang="it-IT" sz="4200" dirty="0" smtClean="0"/>
              <a:t> </a:t>
            </a:r>
            <a:r>
              <a:rPr lang="it-IT" sz="3100" dirty="0" smtClean="0"/>
              <a:t>(Mt 1,23; 28,20)</a:t>
            </a:r>
            <a:r>
              <a:rPr lang="it-IT" sz="4200" dirty="0" smtClean="0"/>
              <a:t>. Ma è anche un saluto di augurio espresso con parole di preghiera:</a:t>
            </a:r>
            <a:endParaRPr lang="it-IT" sz="4200" dirty="0"/>
          </a:p>
        </p:txBody>
      </p:sp>
      <p:sp>
        <p:nvSpPr>
          <p:cNvPr id="4" name="CasellaDiTesto 3"/>
          <p:cNvSpPr txBox="1"/>
          <p:nvPr/>
        </p:nvSpPr>
        <p:spPr>
          <a:xfrm>
            <a:off x="152400" y="131802"/>
            <a:ext cx="67056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l’altare e l’assemblea</a:t>
            </a:r>
            <a:endParaRPr lang="it-IT" sz="30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7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57200" y="1744206"/>
            <a:ext cx="6172200" cy="7171194"/>
          </a:xfrm>
          <a:prstGeom prst="rect">
            <a:avLst/>
          </a:prstGeom>
          <a:noFill/>
        </p:spPr>
        <p:txBody>
          <a:bodyPr wrap="square" rtlCol="0">
            <a:spAutoFit/>
          </a:bodyPr>
          <a:lstStyle/>
          <a:p>
            <a:pPr algn="ctr"/>
            <a:r>
              <a:rPr lang="it-IT" sz="4300" dirty="0" smtClean="0"/>
              <a:t>«</a:t>
            </a:r>
            <a:r>
              <a:rPr lang="it-IT" sz="4300" b="1" dirty="0" smtClean="0"/>
              <a:t>Il Signore sia con voi</a:t>
            </a:r>
            <a:r>
              <a:rPr lang="it-IT" sz="4300" dirty="0" smtClean="0"/>
              <a:t>» </a:t>
            </a:r>
          </a:p>
          <a:p>
            <a:pPr algn="ctr"/>
            <a:r>
              <a:rPr lang="it-IT" sz="3000" dirty="0" smtClean="0"/>
              <a:t>(</a:t>
            </a:r>
            <a:r>
              <a:rPr lang="it-IT" sz="3000" dirty="0" err="1" smtClean="0"/>
              <a:t>Rut</a:t>
            </a:r>
            <a:r>
              <a:rPr lang="it-IT" sz="3000" dirty="0" smtClean="0"/>
              <a:t> 2,4; </a:t>
            </a:r>
            <a:r>
              <a:rPr lang="it-IT" sz="3000" dirty="0" err="1" smtClean="0"/>
              <a:t>Dt</a:t>
            </a:r>
            <a:r>
              <a:rPr lang="it-IT" sz="3000" dirty="0" smtClean="0"/>
              <a:t> 20,1; 2Cr 15,22; </a:t>
            </a:r>
            <a:r>
              <a:rPr lang="it-IT" sz="3000" dirty="0" err="1" smtClean="0"/>
              <a:t>Lc</a:t>
            </a:r>
            <a:r>
              <a:rPr lang="it-IT" sz="3000" dirty="0" smtClean="0"/>
              <a:t> 1,28), </a:t>
            </a:r>
          </a:p>
          <a:p>
            <a:pPr algn="ctr"/>
            <a:r>
              <a:rPr lang="it-IT" sz="4300" dirty="0" smtClean="0"/>
              <a:t>affinché durante la liturgia appena iniziata si manifesti ancor di più che questo popolo è il tempio visitato da Dio </a:t>
            </a:r>
            <a:r>
              <a:rPr lang="it-IT" sz="3000" dirty="0" smtClean="0"/>
              <a:t>(I </a:t>
            </a:r>
            <a:r>
              <a:rPr lang="it-IT" sz="3000" dirty="0" err="1" smtClean="0"/>
              <a:t>Cor</a:t>
            </a:r>
            <a:r>
              <a:rPr lang="it-IT" sz="3000" dirty="0" smtClean="0"/>
              <a:t> 3,17)</a:t>
            </a:r>
            <a:r>
              <a:rPr lang="it-IT" sz="4300" dirty="0" smtClean="0"/>
              <a:t>. </a:t>
            </a:r>
          </a:p>
          <a:p>
            <a:pPr algn="ctr"/>
            <a:r>
              <a:rPr lang="it-IT" sz="4300" dirty="0" smtClean="0"/>
              <a:t>Presidente e assemblea </a:t>
            </a:r>
          </a:p>
          <a:p>
            <a:pPr algn="ctr"/>
            <a:r>
              <a:rPr lang="it-IT" sz="4300" dirty="0" smtClean="0"/>
              <a:t>si salutano pregando </a:t>
            </a:r>
          </a:p>
          <a:p>
            <a:pPr algn="ctr"/>
            <a:r>
              <a:rPr lang="it-IT" sz="4300" dirty="0" smtClean="0"/>
              <a:t>e pregando si scambiano </a:t>
            </a:r>
          </a:p>
          <a:p>
            <a:pPr algn="ctr"/>
            <a:r>
              <a:rPr lang="it-IT" sz="4300" dirty="0" smtClean="0"/>
              <a:t>il saluto.</a:t>
            </a:r>
            <a:endParaRPr lang="it-IT" sz="4300" dirty="0"/>
          </a:p>
        </p:txBody>
      </p:sp>
      <p:sp>
        <p:nvSpPr>
          <p:cNvPr id="4" name="CasellaDiTesto 3"/>
          <p:cNvSpPr txBox="1"/>
          <p:nvPr/>
        </p:nvSpPr>
        <p:spPr>
          <a:xfrm>
            <a:off x="152400" y="208002"/>
            <a:ext cx="68580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l’altare e l’assemblea</a:t>
            </a:r>
            <a:endParaRPr lang="it-IT" sz="30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304800" y="520700"/>
            <a:ext cx="5956300" cy="2832100"/>
          </a:xfrm>
          <a:prstGeom prst="rect">
            <a:avLst/>
          </a:prstGeom>
        </p:spPr>
      </p:pic>
      <p:sp>
        <p:nvSpPr>
          <p:cNvPr id="3" name="CasellaDiTesto 2"/>
          <p:cNvSpPr txBox="1"/>
          <p:nvPr/>
        </p:nvSpPr>
        <p:spPr>
          <a:xfrm>
            <a:off x="304800" y="3342144"/>
            <a:ext cx="6172200" cy="2677656"/>
          </a:xfrm>
          <a:prstGeom prst="rect">
            <a:avLst/>
          </a:prstGeom>
          <a:noFill/>
        </p:spPr>
        <p:txBody>
          <a:bodyPr wrap="square" rtlCol="0">
            <a:spAutoFit/>
          </a:bodyPr>
          <a:lstStyle/>
          <a:p>
            <a:pPr algn="ctr"/>
            <a:r>
              <a:rPr lang="it-IT" sz="2800" dirty="0" smtClean="0"/>
              <a:t>Il saluto liturgico esprime e stabilisce il reciproco riconoscimento tra l'assemblea e chi la presiede. Chi siamo noi? </a:t>
            </a:r>
          </a:p>
          <a:p>
            <a:pPr algn="ctr"/>
            <a:r>
              <a:rPr lang="it-IT" sz="2800" dirty="0" smtClean="0"/>
              <a:t>Il popolo dei battezzati che il Padre ha convocato per divenire </a:t>
            </a:r>
          </a:p>
          <a:p>
            <a:pPr algn="ctr"/>
            <a:r>
              <a:rPr lang="it-IT" sz="2800" dirty="0" smtClean="0"/>
              <a:t>il corpo di Cristo. </a:t>
            </a:r>
            <a:endParaRPr lang="it-IT" sz="2800" dirty="0"/>
          </a:p>
        </p:txBody>
      </p:sp>
      <p:sp>
        <p:nvSpPr>
          <p:cNvPr id="4" name="CasellaDiTesto 3"/>
          <p:cNvSpPr txBox="1"/>
          <p:nvPr/>
        </p:nvSpPr>
        <p:spPr>
          <a:xfrm>
            <a:off x="228600" y="0"/>
            <a:ext cx="68580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l’altare e l’assemblea</a:t>
            </a:r>
            <a:endParaRPr lang="it-IT" sz="3000" b="1" dirty="0">
              <a:ln w="3175" cap="flat" cmpd="sng" algn="ctr">
                <a:noFill/>
                <a:prstDash val="solid"/>
                <a:round/>
                <a:headEnd type="none" w="med" len="med"/>
                <a:tailEnd type="none" w="med" len="med"/>
              </a:ln>
              <a:solidFill>
                <a:srgbClr val="3366FF"/>
              </a:solidFill>
            </a:endParaRPr>
          </a:p>
        </p:txBody>
      </p:sp>
      <p:pic>
        <p:nvPicPr>
          <p:cNvPr id="5" name="Immagine 4"/>
          <p:cNvPicPr>
            <a:picLocks noChangeAspect="1"/>
          </p:cNvPicPr>
          <p:nvPr/>
        </p:nvPicPr>
        <p:blipFill>
          <a:blip r:embed="rId3"/>
          <a:stretch>
            <a:fillRect/>
          </a:stretch>
        </p:blipFill>
        <p:spPr>
          <a:xfrm>
            <a:off x="304800" y="6108700"/>
            <a:ext cx="5943600" cy="30353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304800" y="3482400"/>
            <a:ext cx="6172200" cy="5509200"/>
          </a:xfrm>
          <a:prstGeom prst="rect">
            <a:avLst/>
          </a:prstGeom>
          <a:noFill/>
        </p:spPr>
        <p:txBody>
          <a:bodyPr wrap="square" rtlCol="0">
            <a:spAutoFit/>
          </a:bodyPr>
          <a:lstStyle/>
          <a:p>
            <a:r>
              <a:rPr lang="it-IT" sz="4400" dirty="0" smtClean="0"/>
              <a:t>Chi è colui che ci sta davanti e guida la nostra preghiera? È il ministro di Cristo che con noi è un cristiano e per noi è il rappresentante</a:t>
            </a:r>
          </a:p>
          <a:p>
            <a:r>
              <a:rPr lang="it-IT" sz="4400" dirty="0" smtClean="0"/>
              <a:t>sacramentale di Cristo nostro Capo e Salvatore.</a:t>
            </a:r>
            <a:endParaRPr lang="it-IT" sz="4300" dirty="0"/>
          </a:p>
        </p:txBody>
      </p:sp>
      <p:sp>
        <p:nvSpPr>
          <p:cNvPr id="4" name="CasellaDiTesto 3"/>
          <p:cNvSpPr txBox="1"/>
          <p:nvPr/>
        </p:nvSpPr>
        <p:spPr>
          <a:xfrm>
            <a:off x="3276600" y="131802"/>
            <a:ext cx="3581400" cy="1015663"/>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a:t>
            </a:r>
          </a:p>
          <a:p>
            <a:r>
              <a:rPr lang="it-IT" sz="3000" b="1" dirty="0" smtClean="0">
                <a:ln w="3175" cap="flat" cmpd="sng" algn="ctr">
                  <a:noFill/>
                  <a:prstDash val="solid"/>
                  <a:round/>
                  <a:headEnd type="none" w="med" len="med"/>
                  <a:tailEnd type="none" w="med" len="med"/>
                </a:ln>
                <a:solidFill>
                  <a:srgbClr val="3366FF"/>
                </a:solidFill>
              </a:rPr>
              <a:t>l’altare e l’assemblea</a:t>
            </a:r>
            <a:endParaRPr lang="it-IT" sz="3000" b="1" dirty="0">
              <a:ln w="3175" cap="flat" cmpd="sng" algn="ctr">
                <a:noFill/>
                <a:prstDash val="solid"/>
                <a:round/>
                <a:headEnd type="none" w="med" len="med"/>
                <a:tailEnd type="none" w="med" len="med"/>
              </a:ln>
              <a:solidFill>
                <a:srgbClr val="3366FF"/>
              </a:solidFill>
            </a:endParaRPr>
          </a:p>
        </p:txBody>
      </p:sp>
      <p:pic>
        <p:nvPicPr>
          <p:cNvPr id="6" name="Immagine 5"/>
          <p:cNvPicPr>
            <a:picLocks noChangeAspect="1"/>
          </p:cNvPicPr>
          <p:nvPr/>
        </p:nvPicPr>
        <p:blipFill>
          <a:blip r:embed="rId2">
            <a:lum bright="15000" contrast="38000"/>
          </a:blip>
          <a:stretch>
            <a:fillRect/>
          </a:stretch>
        </p:blipFill>
        <p:spPr>
          <a:xfrm>
            <a:off x="304800" y="131802"/>
            <a:ext cx="2895290" cy="3350598"/>
          </a:xfrm>
          <a:prstGeom prst="rect">
            <a:avLst/>
          </a:prstGeom>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76200" y="3393788"/>
            <a:ext cx="6553200" cy="5216812"/>
          </a:xfrm>
          <a:prstGeom prst="rect">
            <a:avLst/>
          </a:prstGeom>
          <a:noFill/>
        </p:spPr>
        <p:txBody>
          <a:bodyPr wrap="square" rtlCol="0">
            <a:spAutoFit/>
          </a:bodyPr>
          <a:lstStyle/>
          <a:p>
            <a:pPr algn="ctr"/>
            <a:r>
              <a:rPr lang="it-IT" sz="3700" dirty="0" smtClean="0"/>
              <a:t>Il contenuto del saluto sono i doni stessi della Santa Trinità, assegnati con un termine appropriato a ciascuna persona: </a:t>
            </a:r>
          </a:p>
          <a:p>
            <a:pPr algn="ctr"/>
            <a:r>
              <a:rPr lang="it-IT" sz="3700" b="1" dirty="0" smtClean="0"/>
              <a:t>la grazia di Cristo</a:t>
            </a:r>
            <a:r>
              <a:rPr lang="it-IT" sz="3700" dirty="0" smtClean="0"/>
              <a:t> </a:t>
            </a:r>
            <a:r>
              <a:rPr lang="it-IT" sz="2400" dirty="0" smtClean="0"/>
              <a:t>(Gal 6,18;</a:t>
            </a:r>
            <a:r>
              <a:rPr lang="it-IT" sz="2400" dirty="0" err="1" smtClean="0"/>
              <a:t>Rm</a:t>
            </a:r>
            <a:r>
              <a:rPr lang="it-IT" sz="2400" dirty="0" smtClean="0"/>
              <a:t> 25)</a:t>
            </a:r>
            <a:r>
              <a:rPr lang="it-IT" sz="3700" dirty="0" smtClean="0"/>
              <a:t>, </a:t>
            </a:r>
            <a:r>
              <a:rPr lang="it-IT" sz="3700" b="1" dirty="0" smtClean="0"/>
              <a:t>l'amore del Padre</a:t>
            </a:r>
            <a:r>
              <a:rPr lang="it-IT" sz="3700" dirty="0" smtClean="0"/>
              <a:t> e </a:t>
            </a:r>
          </a:p>
          <a:p>
            <a:pPr algn="ctr"/>
            <a:r>
              <a:rPr lang="it-IT" sz="3700" b="1" dirty="0" smtClean="0"/>
              <a:t>la comunione dello Spirito</a:t>
            </a:r>
            <a:r>
              <a:rPr lang="it-IT" sz="3700" dirty="0" smtClean="0"/>
              <a:t>; </a:t>
            </a:r>
          </a:p>
          <a:p>
            <a:pPr algn="ctr"/>
            <a:r>
              <a:rPr lang="it-IT" sz="3700" dirty="0" smtClean="0"/>
              <a:t>ma anche la pace, la carità, la fede, la gioia e la pazienza.</a:t>
            </a:r>
            <a:endParaRPr lang="it-IT" sz="3700" dirty="0"/>
          </a:p>
        </p:txBody>
      </p:sp>
      <p:sp>
        <p:nvSpPr>
          <p:cNvPr id="4" name="CasellaDiTesto 3"/>
          <p:cNvSpPr txBox="1"/>
          <p:nvPr/>
        </p:nvSpPr>
        <p:spPr>
          <a:xfrm>
            <a:off x="152400" y="208002"/>
            <a:ext cx="68580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l’altare e l’assemblea</a:t>
            </a:r>
            <a:endParaRPr lang="it-IT" sz="3000" b="1" dirty="0">
              <a:ln w="3175" cap="flat" cmpd="sng" algn="ctr">
                <a:noFill/>
                <a:prstDash val="solid"/>
                <a:round/>
                <a:headEnd type="none" w="med" len="med"/>
                <a:tailEnd type="none" w="med" len="med"/>
              </a:ln>
              <a:solidFill>
                <a:srgbClr val="3366FF"/>
              </a:solidFill>
            </a:endParaRPr>
          </a:p>
        </p:txBody>
      </p:sp>
      <p:pic>
        <p:nvPicPr>
          <p:cNvPr id="5" name="Immagine 4"/>
          <p:cNvPicPr>
            <a:picLocks noChangeAspect="1"/>
          </p:cNvPicPr>
          <p:nvPr/>
        </p:nvPicPr>
        <p:blipFill>
          <a:blip r:embed="rId2"/>
          <a:stretch>
            <a:fillRect/>
          </a:stretch>
        </p:blipFill>
        <p:spPr>
          <a:xfrm>
            <a:off x="914400" y="1209883"/>
            <a:ext cx="4445000" cy="206671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2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304800" y="1371600"/>
            <a:ext cx="6172200" cy="7494359"/>
          </a:xfrm>
          <a:prstGeom prst="rect">
            <a:avLst/>
          </a:prstGeom>
          <a:noFill/>
        </p:spPr>
        <p:txBody>
          <a:bodyPr wrap="square" rtlCol="0">
            <a:spAutoFit/>
          </a:bodyPr>
          <a:lstStyle/>
          <a:p>
            <a:pPr algn="ctr"/>
            <a:r>
              <a:rPr lang="it-IT" sz="3700" dirty="0" smtClean="0"/>
              <a:t>Il popolo replica al presidente: «</a:t>
            </a:r>
            <a:r>
              <a:rPr lang="it-IT" sz="3700" b="1" dirty="0" smtClean="0"/>
              <a:t>E con il tuo spirito</a:t>
            </a:r>
            <a:r>
              <a:rPr lang="it-IT" sz="3700" dirty="0" smtClean="0"/>
              <a:t>» </a:t>
            </a:r>
            <a:r>
              <a:rPr lang="it-IT" sz="2800" dirty="0" smtClean="0"/>
              <a:t>(2Tm 4,22)</a:t>
            </a:r>
            <a:r>
              <a:rPr lang="it-IT" sz="3700" dirty="0" smtClean="0"/>
              <a:t>. È la risposta beneaugurante</a:t>
            </a:r>
          </a:p>
          <a:p>
            <a:pPr algn="ctr"/>
            <a:r>
              <a:rPr lang="it-IT" sz="3700" dirty="0" smtClean="0"/>
              <a:t>dell’assemblea: lo stesso Signore che si degna di essere con noi, si degni di essere anche con lo spirito </a:t>
            </a:r>
          </a:p>
          <a:p>
            <a:pPr algn="ctr"/>
            <a:r>
              <a:rPr lang="it-IT" sz="3700" dirty="0" smtClean="0"/>
              <a:t>(cioè con l'essere profondo) </a:t>
            </a:r>
          </a:p>
          <a:p>
            <a:pPr algn="ctr"/>
            <a:r>
              <a:rPr lang="it-IT" sz="3700" dirty="0" smtClean="0"/>
              <a:t>di questo fratello,</a:t>
            </a:r>
          </a:p>
          <a:p>
            <a:pPr algn="ctr"/>
            <a:r>
              <a:rPr lang="it-IT" sz="3700" dirty="0" smtClean="0"/>
              <a:t>affinché possa esercitare in modo efficace e fruttuoso il suo ministero </a:t>
            </a:r>
          </a:p>
          <a:p>
            <a:pPr algn="ctr"/>
            <a:r>
              <a:rPr lang="it-IT" sz="3700" dirty="0" smtClean="0"/>
              <a:t>a nostro vantaggio.</a:t>
            </a:r>
            <a:endParaRPr lang="it-IT" sz="3700" dirty="0"/>
          </a:p>
        </p:txBody>
      </p:sp>
      <p:sp>
        <p:nvSpPr>
          <p:cNvPr id="4" name="CasellaDiTesto 3"/>
          <p:cNvSpPr txBox="1"/>
          <p:nvPr/>
        </p:nvSpPr>
        <p:spPr>
          <a:xfrm>
            <a:off x="152400" y="208002"/>
            <a:ext cx="68580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Il presidente saluta l’altare e l’assemblea</a:t>
            </a:r>
            <a:endParaRPr lang="it-IT" sz="3000" b="1" dirty="0">
              <a:ln w="3175" cap="flat" cmpd="sng" algn="ctr">
                <a:noFill/>
                <a:prstDash val="solid"/>
                <a:round/>
                <a:headEnd type="none" w="med" len="med"/>
                <a:tailEnd type="none" w="med" len="med"/>
              </a:ln>
              <a:solidFill>
                <a:srgbClr val="3366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304800" y="2864614"/>
            <a:ext cx="6172200" cy="6355586"/>
          </a:xfrm>
          <a:prstGeom prst="rect">
            <a:avLst/>
          </a:prstGeom>
          <a:noFill/>
        </p:spPr>
        <p:txBody>
          <a:bodyPr wrap="square" rtlCol="0">
            <a:spAutoFit/>
          </a:bodyPr>
          <a:lstStyle/>
          <a:p>
            <a:r>
              <a:rPr lang="it-IT" sz="3600" dirty="0" smtClean="0"/>
              <a:t>Colui che presiede raccoglie le preghiere di tutti e le unifica in</a:t>
            </a:r>
          </a:p>
          <a:p>
            <a:pPr algn="ctr"/>
            <a:r>
              <a:rPr lang="it-IT" sz="3600" dirty="0" smtClean="0"/>
              <a:t>un'unica orazione da presentare al Padre. </a:t>
            </a:r>
          </a:p>
          <a:p>
            <a:pPr algn="ctr"/>
            <a:r>
              <a:rPr lang="it-IT" sz="3600" dirty="0" smtClean="0"/>
              <a:t>All'invito «Preghiamo» del presidente, segue una pausa di silenzio: ciascuno prende coscienza di essere al cospetto della Trinità e cerca di discernere nell’animo i suoi desideri personali.</a:t>
            </a:r>
            <a:endParaRPr lang="it-IT" sz="3600" dirty="0"/>
          </a:p>
        </p:txBody>
      </p:sp>
      <p:sp>
        <p:nvSpPr>
          <p:cNvPr id="4" name="CasellaDiTesto 3"/>
          <p:cNvSpPr txBox="1"/>
          <p:nvPr/>
        </p:nvSpPr>
        <p:spPr>
          <a:xfrm>
            <a:off x="152400" y="0"/>
            <a:ext cx="6858000" cy="1015663"/>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L’orazione conclusiva del rito d'ingresso; </a:t>
            </a:r>
            <a:r>
              <a:rPr lang="it-IT" sz="3000" b="1" dirty="0" smtClean="0">
                <a:ln w="3175" cap="flat" cmpd="sng" algn="ctr">
                  <a:noFill/>
                  <a:prstDash val="solid"/>
                  <a:round/>
                  <a:headEnd type="none" w="med" len="med"/>
                  <a:tailEnd type="none" w="med" len="med"/>
                </a:ln>
                <a:solidFill>
                  <a:srgbClr val="FF0000"/>
                </a:solidFill>
              </a:rPr>
              <a:t>La Colletta</a:t>
            </a:r>
            <a:endParaRPr lang="it-IT" sz="3000" b="1" dirty="0">
              <a:ln w="3175" cap="flat" cmpd="sng" algn="ctr">
                <a:noFill/>
                <a:prstDash val="solid"/>
                <a:round/>
                <a:headEnd type="none" w="med" len="med"/>
                <a:tailEnd type="none" w="med" len="med"/>
              </a:ln>
              <a:solidFill>
                <a:srgbClr val="FF0000"/>
              </a:solidFill>
            </a:endParaRPr>
          </a:p>
        </p:txBody>
      </p:sp>
      <p:pic>
        <p:nvPicPr>
          <p:cNvPr id="5" name="Immagine 4"/>
          <p:cNvPicPr>
            <a:picLocks noChangeAspect="1"/>
          </p:cNvPicPr>
          <p:nvPr/>
        </p:nvPicPr>
        <p:blipFill>
          <a:blip r:embed="rId2"/>
          <a:stretch>
            <a:fillRect/>
          </a:stretch>
        </p:blipFill>
        <p:spPr>
          <a:xfrm>
            <a:off x="889000" y="797897"/>
            <a:ext cx="4445000" cy="206671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851400" y="6096000"/>
            <a:ext cx="1625600" cy="3048000"/>
          </a:xfrm>
          <a:prstGeom prst="rect">
            <a:avLst/>
          </a:prstGeom>
        </p:spPr>
      </p:pic>
      <p:sp>
        <p:nvSpPr>
          <p:cNvPr id="3" name="CasellaDiTesto 2"/>
          <p:cNvSpPr txBox="1"/>
          <p:nvPr/>
        </p:nvSpPr>
        <p:spPr>
          <a:xfrm>
            <a:off x="304800" y="1600200"/>
            <a:ext cx="6172200" cy="6524864"/>
          </a:xfrm>
          <a:prstGeom prst="rect">
            <a:avLst/>
          </a:prstGeom>
          <a:noFill/>
        </p:spPr>
        <p:txBody>
          <a:bodyPr wrap="square" rtlCol="0">
            <a:spAutoFit/>
          </a:bodyPr>
          <a:lstStyle/>
          <a:p>
            <a:r>
              <a:rPr lang="it-IT" sz="3700" dirty="0" smtClean="0"/>
              <a:t>Sente, però, di essere al cospetto di Dio come membro di un’assemblea e accetta di presentarsi al Padre insieme a tutti i fratelli. La colletta è l'adesione di tutti alla preghiera comunitaria, che rinuncia a frammentarsi nei particolari e si riassume nell'unica richiesta </a:t>
            </a:r>
          </a:p>
          <a:p>
            <a:r>
              <a:rPr lang="it-IT" sz="3700" dirty="0" smtClean="0"/>
              <a:t>proposta dalla liturgia.</a:t>
            </a:r>
            <a:endParaRPr lang="it-IT" sz="3700" dirty="0"/>
          </a:p>
        </p:txBody>
      </p:sp>
      <p:sp>
        <p:nvSpPr>
          <p:cNvPr id="4" name="CasellaDiTesto 3"/>
          <p:cNvSpPr txBox="1"/>
          <p:nvPr/>
        </p:nvSpPr>
        <p:spPr>
          <a:xfrm>
            <a:off x="152400" y="208002"/>
            <a:ext cx="6858000" cy="1015663"/>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L’orazione conclusiva del rito d'ingresso; </a:t>
            </a:r>
            <a:r>
              <a:rPr lang="it-IT" sz="3000" b="1" dirty="0" smtClean="0">
                <a:ln w="3175" cap="flat" cmpd="sng" algn="ctr">
                  <a:noFill/>
                  <a:prstDash val="solid"/>
                  <a:round/>
                  <a:headEnd type="none" w="med" len="med"/>
                  <a:tailEnd type="none" w="med" len="med"/>
                </a:ln>
                <a:solidFill>
                  <a:srgbClr val="FF0000"/>
                </a:solidFill>
              </a:rPr>
              <a:t>La Colletta</a:t>
            </a:r>
            <a:endParaRPr lang="it-IT" sz="3000" b="1" dirty="0">
              <a:ln w="3175" cap="flat" cmpd="sng" algn="ctr">
                <a:noFill/>
                <a:prstDash val="solid"/>
                <a:round/>
                <a:headEnd type="none" w="med" len="med"/>
                <a:tailEnd type="none" w="med" len="med"/>
              </a:ln>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304800" y="1624073"/>
            <a:ext cx="6172200" cy="7478970"/>
          </a:xfrm>
          <a:prstGeom prst="rect">
            <a:avLst/>
          </a:prstGeom>
          <a:noFill/>
        </p:spPr>
        <p:txBody>
          <a:bodyPr wrap="square" rtlCol="0">
            <a:spAutoFit/>
          </a:bodyPr>
          <a:lstStyle/>
          <a:p>
            <a:r>
              <a:rPr lang="it-IT" sz="3200" dirty="0" smtClean="0"/>
              <a:t>Dalle parole della colletta</a:t>
            </a:r>
          </a:p>
          <a:p>
            <a:r>
              <a:rPr lang="it-IT" sz="3200" dirty="0" smtClean="0"/>
              <a:t> veniamo a sapere ciò che </a:t>
            </a:r>
          </a:p>
          <a:p>
            <a:pPr algn="ctr"/>
            <a:r>
              <a:rPr lang="it-IT" sz="3200" dirty="0" smtClean="0"/>
              <a:t>lo Spirito suscita come «richiesta della Chiesa» e chiediamo insieme tutti quei beni di cui abbisognano la comunità cristiana e</a:t>
            </a:r>
            <a:r>
              <a:rPr lang="it-IT" sz="3200" dirty="0" smtClean="0"/>
              <a:t> </a:t>
            </a:r>
          </a:p>
          <a:p>
            <a:pPr algn="ctr"/>
            <a:r>
              <a:rPr lang="it-IT" sz="3200" dirty="0" smtClean="0"/>
              <a:t>il </a:t>
            </a:r>
            <a:r>
              <a:rPr lang="it-IT" sz="3200" dirty="0" smtClean="0"/>
              <a:t>mondo </a:t>
            </a:r>
            <a:r>
              <a:rPr lang="it-IT" sz="3200" dirty="0" smtClean="0"/>
              <a:t>intero. </a:t>
            </a:r>
            <a:endParaRPr lang="it-IT" sz="3200" dirty="0" smtClean="0"/>
          </a:p>
          <a:p>
            <a:pPr algn="ctr"/>
            <a:r>
              <a:rPr lang="it-IT" sz="3200" dirty="0" smtClean="0"/>
              <a:t>Il contenuto della colletta fa sempre riferimento alle promesse che Gesù ci ha fatto e che il Padre mantiene. La sua fedeltà si è già realizzata nella risurrezione del Figlio e ciò che è chiesto nel suo nome possiamo essere certi che verrà esaudito </a:t>
            </a:r>
          </a:p>
          <a:p>
            <a:pPr algn="r"/>
            <a:r>
              <a:rPr lang="it-IT" sz="3200" dirty="0" smtClean="0"/>
              <a:t>(</a:t>
            </a:r>
            <a:r>
              <a:rPr lang="it-IT" sz="3200" dirty="0" err="1" smtClean="0"/>
              <a:t>Gv</a:t>
            </a:r>
            <a:r>
              <a:rPr lang="it-IT" sz="3200" dirty="0" smtClean="0"/>
              <a:t> 16,26-27).</a:t>
            </a:r>
            <a:endParaRPr lang="it-IT" sz="2900" dirty="0"/>
          </a:p>
        </p:txBody>
      </p:sp>
      <p:sp>
        <p:nvSpPr>
          <p:cNvPr id="4" name="CasellaDiTesto 3"/>
          <p:cNvSpPr txBox="1"/>
          <p:nvPr/>
        </p:nvSpPr>
        <p:spPr>
          <a:xfrm>
            <a:off x="152400" y="208002"/>
            <a:ext cx="6858000" cy="1015663"/>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L’orazione conclusiva del rito d'ingresso; </a:t>
            </a:r>
            <a:r>
              <a:rPr lang="it-IT" sz="3000" b="1" dirty="0" smtClean="0">
                <a:ln w="3175" cap="flat" cmpd="sng" algn="ctr">
                  <a:noFill/>
                  <a:prstDash val="solid"/>
                  <a:round/>
                  <a:headEnd type="none" w="med" len="med"/>
                  <a:tailEnd type="none" w="med" len="med"/>
                </a:ln>
                <a:solidFill>
                  <a:srgbClr val="FF0000"/>
                </a:solidFill>
              </a:rPr>
              <a:t>La Colletta</a:t>
            </a:r>
            <a:endParaRPr lang="it-IT" sz="3000" b="1" dirty="0">
              <a:ln w="3175" cap="flat" cmpd="sng" algn="ctr">
                <a:noFill/>
                <a:prstDash val="solid"/>
                <a:round/>
                <a:headEnd type="none" w="med" len="med"/>
                <a:tailEnd type="none" w="med" len="med"/>
              </a:ln>
              <a:solidFill>
                <a:srgbClr val="FF0000"/>
              </a:solidFill>
            </a:endParaRPr>
          </a:p>
        </p:txBody>
      </p:sp>
      <p:pic>
        <p:nvPicPr>
          <p:cNvPr id="6" name="Immagine 5"/>
          <p:cNvPicPr>
            <a:picLocks noChangeAspect="1"/>
          </p:cNvPicPr>
          <p:nvPr/>
        </p:nvPicPr>
        <p:blipFill>
          <a:blip r:embed="rId2"/>
          <a:stretch>
            <a:fillRect/>
          </a:stretch>
        </p:blipFill>
        <p:spPr>
          <a:xfrm>
            <a:off x="4633622" y="762000"/>
            <a:ext cx="1843378" cy="187327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lum bright="32000"/>
          </a:blip>
          <a:stretch>
            <a:fillRect/>
          </a:stretch>
        </p:blipFill>
        <p:spPr>
          <a:xfrm>
            <a:off x="838200" y="838200"/>
            <a:ext cx="5041900" cy="2397321"/>
          </a:xfrm>
          <a:prstGeom prst="rect">
            <a:avLst/>
          </a:prstGeom>
        </p:spPr>
      </p:pic>
      <p:pic>
        <p:nvPicPr>
          <p:cNvPr id="5" name="Immagine 4"/>
          <p:cNvPicPr>
            <a:picLocks noChangeAspect="1"/>
          </p:cNvPicPr>
          <p:nvPr/>
        </p:nvPicPr>
        <p:blipFill>
          <a:blip r:embed="rId3">
            <a:lum bright="35000"/>
          </a:blip>
          <a:stretch>
            <a:fillRect/>
          </a:stretch>
        </p:blipFill>
        <p:spPr>
          <a:xfrm>
            <a:off x="685800" y="6383178"/>
            <a:ext cx="5406128" cy="2760822"/>
          </a:xfrm>
          <a:prstGeom prst="rect">
            <a:avLst/>
          </a:prstGeom>
        </p:spPr>
      </p:pic>
      <p:sp>
        <p:nvSpPr>
          <p:cNvPr id="7" name="CasellaDiTesto 6"/>
          <p:cNvSpPr txBox="1"/>
          <p:nvPr/>
        </p:nvSpPr>
        <p:spPr>
          <a:xfrm>
            <a:off x="152400" y="3259991"/>
            <a:ext cx="6629400" cy="3293209"/>
          </a:xfrm>
          <a:prstGeom prst="rect">
            <a:avLst/>
          </a:prstGeom>
          <a:noFill/>
        </p:spPr>
        <p:txBody>
          <a:bodyPr wrap="square" rtlCol="0">
            <a:spAutoFit/>
          </a:bodyPr>
          <a:lstStyle/>
          <a:p>
            <a:pPr algn="just"/>
            <a:r>
              <a:rPr lang="it-IT" sz="2600" dirty="0" smtClean="0">
                <a:solidFill>
                  <a:srgbClr val="FF0000"/>
                </a:solidFill>
              </a:rPr>
              <a:t>Colletta dell’Ascensione</a:t>
            </a:r>
            <a:r>
              <a:rPr lang="it-IT" sz="2600" dirty="0" smtClean="0"/>
              <a:t> Esulti di santa gioia la tua Chiesa, o Padre, per il mistero che celebra in questa liturgia di lode, poiché nel tuo Figlio asceso al cielo la nostra umanità è innalzata accanto a te, e noi, membra del suo corpo, viviamo nella speranza di raggiungere Cristo, nostro capo, nella gloria. Egli è Dio...</a:t>
            </a:r>
            <a:endParaRPr lang="it-IT" sz="2600" dirty="0"/>
          </a:p>
        </p:txBody>
      </p:sp>
      <p:sp>
        <p:nvSpPr>
          <p:cNvPr id="8" name="CasellaDiTesto 7"/>
          <p:cNvSpPr txBox="1"/>
          <p:nvPr/>
        </p:nvSpPr>
        <p:spPr>
          <a:xfrm>
            <a:off x="152400" y="76200"/>
            <a:ext cx="6858000" cy="553998"/>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L’orazione conclusiva del rito </a:t>
            </a:r>
            <a:r>
              <a:rPr lang="it-IT" sz="3000" b="1" dirty="0" smtClean="0">
                <a:ln w="3175" cap="flat" cmpd="sng" algn="ctr">
                  <a:noFill/>
                  <a:prstDash val="solid"/>
                  <a:round/>
                  <a:headEnd type="none" w="med" len="med"/>
                  <a:tailEnd type="none" w="med" len="med"/>
                </a:ln>
                <a:solidFill>
                  <a:srgbClr val="3366FF"/>
                </a:solidFill>
              </a:rPr>
              <a:t>d'ingresso</a:t>
            </a:r>
            <a:endParaRPr lang="it-IT" sz="3000" b="1" dirty="0">
              <a:ln w="3175" cap="flat" cmpd="sng" algn="ctr">
                <a:noFill/>
                <a:prstDash val="solid"/>
                <a:round/>
                <a:headEnd type="none" w="med" len="med"/>
                <a:tailEnd type="none" w="med" len="med"/>
              </a:ln>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asellaDiTesto 3"/>
          <p:cNvSpPr txBox="1"/>
          <p:nvPr/>
        </p:nvSpPr>
        <p:spPr>
          <a:xfrm>
            <a:off x="304800" y="7391400"/>
            <a:ext cx="6248400" cy="1354217"/>
          </a:xfrm>
          <a:prstGeom prst="rect">
            <a:avLst/>
          </a:prstGeom>
          <a:noFill/>
        </p:spPr>
        <p:txBody>
          <a:bodyPr wrap="square" rtlCol="0">
            <a:spAutoFit/>
          </a:bodyPr>
          <a:lstStyle/>
          <a:p>
            <a:r>
              <a:rPr lang="it-IT" sz="8200" dirty="0" smtClean="0">
                <a:ln>
                  <a:solidFill>
                    <a:srgbClr val="FFFF00"/>
                  </a:solidFill>
                </a:ln>
                <a:solidFill>
                  <a:srgbClr val="E46C0A"/>
                </a:solidFill>
              </a:rPr>
              <a:t>Ottavo Giorno</a:t>
            </a:r>
            <a:endParaRPr lang="it-IT" sz="8200" dirty="0">
              <a:ln>
                <a:solidFill>
                  <a:srgbClr val="FFFF00"/>
                </a:solidFill>
              </a:ln>
              <a:solidFill>
                <a:srgbClr val="E46C0A"/>
              </a:solidFill>
            </a:endParaRPr>
          </a:p>
        </p:txBody>
      </p:sp>
      <p:sp>
        <p:nvSpPr>
          <p:cNvPr id="5" name="CasellaDiTesto 4"/>
          <p:cNvSpPr txBox="1"/>
          <p:nvPr/>
        </p:nvSpPr>
        <p:spPr>
          <a:xfrm>
            <a:off x="1143000" y="381000"/>
            <a:ext cx="4724400" cy="1354217"/>
          </a:xfrm>
          <a:prstGeom prst="rect">
            <a:avLst/>
          </a:prstGeom>
          <a:noFill/>
        </p:spPr>
        <p:txBody>
          <a:bodyPr wrap="square" rtlCol="0">
            <a:spAutoFit/>
          </a:bodyPr>
          <a:lstStyle/>
          <a:p>
            <a:r>
              <a:rPr lang="it-IT" sz="8200" b="1" dirty="0" smtClean="0">
                <a:ln>
                  <a:solidFill>
                    <a:srgbClr val="FFFF00"/>
                  </a:solidFill>
                </a:ln>
                <a:solidFill>
                  <a:schemeClr val="accent6">
                    <a:lumMod val="75000"/>
                  </a:schemeClr>
                </a:solidFill>
              </a:rPr>
              <a:t>Convocare</a:t>
            </a:r>
            <a:endParaRPr lang="it-IT" sz="8200" b="1" dirty="0">
              <a:ln>
                <a:solidFill>
                  <a:srgbClr val="FFFF00"/>
                </a:solidFill>
              </a:ln>
              <a:solidFill>
                <a:schemeClr val="accent6">
                  <a:lumMod val="75000"/>
                </a:schemeClr>
              </a:solidFill>
            </a:endParaRPr>
          </a:p>
        </p:txBody>
      </p:sp>
      <p:pic>
        <p:nvPicPr>
          <p:cNvPr id="6" name="Picture 2"/>
          <p:cNvPicPr>
            <a:picLocks noChangeAspect="1" noChangeArrowheads="1"/>
          </p:cNvPicPr>
          <p:nvPr/>
        </p:nvPicPr>
        <p:blipFill>
          <a:blip r:embed="rId2" cstate="print">
            <a:lum bright="6000" contrast="20000"/>
          </a:blip>
          <a:srcRect/>
          <a:stretch>
            <a:fillRect/>
          </a:stretch>
        </p:blipFill>
        <p:spPr bwMode="auto">
          <a:xfrm>
            <a:off x="1524000" y="2216150"/>
            <a:ext cx="3600994" cy="5251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304800" y="1447800"/>
            <a:ext cx="6172200" cy="6863416"/>
          </a:xfrm>
          <a:prstGeom prst="rect">
            <a:avLst/>
          </a:prstGeom>
          <a:noFill/>
        </p:spPr>
        <p:txBody>
          <a:bodyPr wrap="square" rtlCol="0">
            <a:spAutoFit/>
          </a:bodyPr>
          <a:lstStyle/>
          <a:p>
            <a:r>
              <a:rPr lang="it-IT" sz="4400" dirty="0" smtClean="0"/>
              <a:t>Le richieste della colletta, perciò, sono la norma più sicura per discernere che cosa chiedere al Signore per la nostra vita personale. È un limpido esempio di come la liturgia plasma la preghiera segreta di ciascuno.</a:t>
            </a:r>
            <a:endParaRPr lang="it-IT" sz="4400" dirty="0"/>
          </a:p>
        </p:txBody>
      </p:sp>
      <p:sp>
        <p:nvSpPr>
          <p:cNvPr id="4" name="CasellaDiTesto 3"/>
          <p:cNvSpPr txBox="1"/>
          <p:nvPr/>
        </p:nvSpPr>
        <p:spPr>
          <a:xfrm>
            <a:off x="152400" y="208002"/>
            <a:ext cx="6858000" cy="1015663"/>
          </a:xfrm>
          <a:prstGeom prst="rect">
            <a:avLst/>
          </a:prstGeom>
          <a:noFill/>
        </p:spPr>
        <p:txBody>
          <a:bodyPr wrap="square" rtlCol="0">
            <a:spAutoFit/>
          </a:bodyPr>
          <a:lstStyle/>
          <a:p>
            <a:r>
              <a:rPr lang="it-IT" sz="3000" b="1" dirty="0" smtClean="0">
                <a:ln w="3175" cap="flat" cmpd="sng" algn="ctr">
                  <a:noFill/>
                  <a:prstDash val="solid"/>
                  <a:round/>
                  <a:headEnd type="none" w="med" len="med"/>
                  <a:tailEnd type="none" w="med" len="med"/>
                </a:ln>
                <a:solidFill>
                  <a:srgbClr val="3366FF"/>
                </a:solidFill>
              </a:rPr>
              <a:t>L’orazione conclusiva del rito d'ingresso; </a:t>
            </a:r>
            <a:r>
              <a:rPr lang="it-IT" sz="3000" b="1" dirty="0" smtClean="0">
                <a:ln w="3175" cap="flat" cmpd="sng" algn="ctr">
                  <a:noFill/>
                  <a:prstDash val="solid"/>
                  <a:round/>
                  <a:headEnd type="none" w="med" len="med"/>
                  <a:tailEnd type="none" w="med" len="med"/>
                </a:ln>
                <a:solidFill>
                  <a:srgbClr val="FF0000"/>
                </a:solidFill>
              </a:rPr>
              <a:t>La Colletta</a:t>
            </a:r>
            <a:endParaRPr lang="it-IT" sz="3000" b="1" dirty="0">
              <a:ln w="3175" cap="flat" cmpd="sng" algn="ctr">
                <a:noFill/>
                <a:prstDash val="solid"/>
                <a:round/>
                <a:headEnd type="none" w="med" len="med"/>
                <a:tailEnd type="none" w="med" len="med"/>
              </a:ln>
              <a:solidFill>
                <a:srgbClr val="FF0000"/>
              </a:solidFill>
            </a:endParaRPr>
          </a:p>
        </p:txBody>
      </p:sp>
      <p:pic>
        <p:nvPicPr>
          <p:cNvPr id="5" name="Immagine 4"/>
          <p:cNvPicPr>
            <a:picLocks noChangeAspect="1"/>
          </p:cNvPicPr>
          <p:nvPr/>
        </p:nvPicPr>
        <p:blipFill>
          <a:blip r:embed="rId2"/>
          <a:stretch>
            <a:fillRect/>
          </a:stretch>
        </p:blipFill>
        <p:spPr>
          <a:xfrm>
            <a:off x="4851400" y="5638800"/>
            <a:ext cx="2006600" cy="350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lum bright="61000"/>
          </a:blip>
          <a:stretch>
            <a:fillRect/>
          </a:stretch>
        </p:blipFill>
        <p:spPr>
          <a:xfrm>
            <a:off x="304800" y="2667000"/>
            <a:ext cx="5956300" cy="2832100"/>
          </a:xfrm>
          <a:prstGeom prst="rect">
            <a:avLst/>
          </a:prstGeom>
        </p:spPr>
      </p:pic>
      <p:pic>
        <p:nvPicPr>
          <p:cNvPr id="4" name="Immagine 3"/>
          <p:cNvPicPr>
            <a:picLocks noChangeAspect="1"/>
          </p:cNvPicPr>
          <p:nvPr/>
        </p:nvPicPr>
        <p:blipFill>
          <a:blip r:embed="rId3">
            <a:lum bright="73000"/>
          </a:blip>
          <a:stretch>
            <a:fillRect/>
          </a:stretch>
        </p:blipFill>
        <p:spPr>
          <a:xfrm>
            <a:off x="304800" y="5715000"/>
            <a:ext cx="5943600" cy="3035300"/>
          </a:xfrm>
          <a:prstGeom prst="rect">
            <a:avLst/>
          </a:prstGeom>
        </p:spPr>
      </p:pic>
      <p:sp>
        <p:nvSpPr>
          <p:cNvPr id="2" name="CasellaDiTesto 1"/>
          <p:cNvSpPr txBox="1"/>
          <p:nvPr/>
        </p:nvSpPr>
        <p:spPr>
          <a:xfrm>
            <a:off x="457200" y="457200"/>
            <a:ext cx="5867400" cy="8217634"/>
          </a:xfrm>
          <a:prstGeom prst="rect">
            <a:avLst/>
          </a:prstGeom>
          <a:noFill/>
        </p:spPr>
        <p:txBody>
          <a:bodyPr wrap="square" rtlCol="0" anchor="ctr">
            <a:spAutoFit/>
          </a:bodyPr>
          <a:lstStyle/>
          <a:p>
            <a:pPr algn="just"/>
            <a:r>
              <a:rPr lang="it-IT" sz="4800" dirty="0" smtClean="0"/>
              <a:t>Quando il popolo di Dio si riunisce per </a:t>
            </a:r>
            <a:r>
              <a:rPr lang="it-IT" sz="4800" b="1" dirty="0" smtClean="0"/>
              <a:t>manifestare</a:t>
            </a:r>
            <a:r>
              <a:rPr lang="it-IT" sz="4800" dirty="0" smtClean="0"/>
              <a:t> e </a:t>
            </a:r>
            <a:r>
              <a:rPr lang="it-IT" sz="4800" b="1" dirty="0" smtClean="0"/>
              <a:t>divenire il Corpo di Cristo</a:t>
            </a:r>
            <a:r>
              <a:rPr lang="it-IT" sz="4800" dirty="0" smtClean="0"/>
              <a:t>, il suo Signore è là, ed Egli viene. Egli è il Capo ed attira il suo Corpo verso il Padre vivificandolo con il suo Spirito. </a:t>
            </a:r>
          </a:p>
          <a:p>
            <a:pPr algn="r"/>
            <a:r>
              <a:rPr lang="it-IT" sz="4800" dirty="0" smtClean="0"/>
              <a:t>Jean </a:t>
            </a:r>
            <a:r>
              <a:rPr lang="it-IT" sz="4800" dirty="0" err="1" smtClean="0"/>
              <a:t>Corbon</a:t>
            </a:r>
            <a:endParaRPr lang="it-IT"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lum bright="70000"/>
          </a:blip>
          <a:stretch>
            <a:fillRect/>
          </a:stretch>
        </p:blipFill>
        <p:spPr>
          <a:xfrm>
            <a:off x="304800" y="1587500"/>
            <a:ext cx="5956300" cy="2832100"/>
          </a:xfrm>
          <a:prstGeom prst="rect">
            <a:avLst/>
          </a:prstGeom>
        </p:spPr>
      </p:pic>
      <p:pic>
        <p:nvPicPr>
          <p:cNvPr id="4" name="Immagine 3"/>
          <p:cNvPicPr>
            <a:picLocks noChangeAspect="1"/>
          </p:cNvPicPr>
          <p:nvPr/>
        </p:nvPicPr>
        <p:blipFill>
          <a:blip r:embed="rId3">
            <a:lum bright="76000"/>
          </a:blip>
          <a:stretch>
            <a:fillRect/>
          </a:stretch>
        </p:blipFill>
        <p:spPr>
          <a:xfrm>
            <a:off x="304800" y="5715000"/>
            <a:ext cx="5943600" cy="3035300"/>
          </a:xfrm>
          <a:prstGeom prst="rect">
            <a:avLst/>
          </a:prstGeom>
        </p:spPr>
      </p:pic>
      <p:sp>
        <p:nvSpPr>
          <p:cNvPr id="6" name="CasellaDiTesto 5"/>
          <p:cNvSpPr txBox="1"/>
          <p:nvPr/>
        </p:nvSpPr>
        <p:spPr>
          <a:xfrm>
            <a:off x="381000" y="609600"/>
            <a:ext cx="6096000" cy="7879081"/>
          </a:xfrm>
          <a:prstGeom prst="rect">
            <a:avLst/>
          </a:prstGeom>
          <a:noFill/>
        </p:spPr>
        <p:txBody>
          <a:bodyPr wrap="square" rtlCol="0">
            <a:spAutoFit/>
          </a:bodyPr>
          <a:lstStyle/>
          <a:p>
            <a:pPr algn="ctr"/>
            <a:r>
              <a:rPr lang="it-IT" sz="4600" dirty="0" smtClean="0"/>
              <a:t>Secondo la tradizione apostolica, che ha origine dallo stesso giorno della risurrezione di Cristo, </a:t>
            </a:r>
          </a:p>
          <a:p>
            <a:pPr algn="ctr"/>
            <a:r>
              <a:rPr lang="it-IT" sz="4600" b="1" dirty="0" smtClean="0"/>
              <a:t>la Chiesa celebra il mistero pasquale ogni otto giorni</a:t>
            </a:r>
            <a:r>
              <a:rPr lang="it-IT" sz="4600" dirty="0" smtClean="0"/>
              <a:t>, in quello che si chiama giustamente “</a:t>
            </a:r>
            <a:r>
              <a:rPr lang="it-IT" sz="4600" b="1" dirty="0" smtClean="0"/>
              <a:t>giorno del Signore</a:t>
            </a:r>
            <a:r>
              <a:rPr lang="it-IT" sz="4600" dirty="0" smtClean="0"/>
              <a:t>” o “</a:t>
            </a:r>
            <a:r>
              <a:rPr lang="it-IT" sz="4600" b="1" dirty="0" smtClean="0"/>
              <a:t>domenica</a:t>
            </a:r>
            <a:r>
              <a:rPr lang="it-IT" sz="4600" dirty="0" smtClean="0"/>
              <a:t>” (SC 106).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04800" y="436898"/>
            <a:ext cx="6248400" cy="8171468"/>
          </a:xfrm>
          <a:prstGeom prst="rect">
            <a:avLst/>
          </a:prstGeom>
          <a:noFill/>
          <a:ln>
            <a:solidFill>
              <a:schemeClr val="accent6">
                <a:lumMod val="60000"/>
                <a:lumOff val="40000"/>
              </a:schemeClr>
            </a:solidFill>
          </a:ln>
        </p:spPr>
        <p:txBody>
          <a:bodyPr wrap="square" rtlCol="0">
            <a:spAutoFit/>
          </a:bodyPr>
          <a:lstStyle/>
          <a:p>
            <a:pPr algn="ctr"/>
            <a:r>
              <a:rPr lang="it-IT" sz="3500" dirty="0" smtClean="0">
                <a:solidFill>
                  <a:srgbClr val="000000"/>
                </a:solidFill>
              </a:rPr>
              <a:t>“Se tu conoscessi il dono di Dio!”.</a:t>
            </a:r>
          </a:p>
          <a:p>
            <a:pPr algn="ctr"/>
            <a:r>
              <a:rPr lang="it-IT" sz="3500" dirty="0" smtClean="0">
                <a:solidFill>
                  <a:srgbClr val="000000"/>
                </a:solidFill>
              </a:rPr>
              <a:t> </a:t>
            </a:r>
          </a:p>
          <a:p>
            <a:pPr algn="just"/>
            <a:r>
              <a:rPr lang="it-IT" sz="3500" dirty="0" smtClean="0">
                <a:solidFill>
                  <a:srgbClr val="000000"/>
                </a:solidFill>
              </a:rPr>
              <a:t>Se noi sapessimo, attraverso “la porta aperta nel cielo” (</a:t>
            </a:r>
            <a:r>
              <a:rPr lang="it-IT" sz="3500" dirty="0" err="1" smtClean="0">
                <a:solidFill>
                  <a:srgbClr val="000000"/>
                </a:solidFill>
              </a:rPr>
              <a:t>Ap</a:t>
            </a:r>
            <a:r>
              <a:rPr lang="it-IT" sz="3500" dirty="0" smtClean="0">
                <a:solidFill>
                  <a:srgbClr val="000000"/>
                </a:solidFill>
              </a:rPr>
              <a:t> 4,1) entrare gratuitamente nella gioia del Padre! Perché la Liturgia è la celebrazione della gioia del Padre. Lui, che noi temiamo come Adamo che si nascondeva lontano dal suo volto (</a:t>
            </a:r>
            <a:r>
              <a:rPr lang="it-IT" sz="3500" dirty="0" err="1" smtClean="0">
                <a:solidFill>
                  <a:srgbClr val="000000"/>
                </a:solidFill>
              </a:rPr>
              <a:t>Gn</a:t>
            </a:r>
            <a:r>
              <a:rPr lang="it-IT" sz="3500" dirty="0" smtClean="0">
                <a:solidFill>
                  <a:srgbClr val="000000"/>
                </a:solidFill>
              </a:rPr>
              <a:t> 3,8), o mal comprendiamo come i due figli della parabola (</a:t>
            </a:r>
            <a:r>
              <a:rPr lang="it-IT" sz="3500" dirty="0" err="1" smtClean="0">
                <a:solidFill>
                  <a:srgbClr val="000000"/>
                </a:solidFill>
              </a:rPr>
              <a:t>Lc</a:t>
            </a:r>
            <a:r>
              <a:rPr lang="it-IT" sz="3500" dirty="0" smtClean="0">
                <a:solidFill>
                  <a:srgbClr val="000000"/>
                </a:solidFill>
              </a:rPr>
              <a:t> 15,11ss), o di cui mormoriamo nella nube del Nome ineffabile </a:t>
            </a:r>
            <a:r>
              <a:rPr lang="it-IT" sz="3500" dirty="0" err="1" smtClean="0">
                <a:solidFill>
                  <a:srgbClr val="000000"/>
                </a:solidFill>
              </a:rPr>
              <a:t>–</a:t>
            </a:r>
            <a:r>
              <a:rPr lang="it-IT" sz="3500" dirty="0" smtClean="0">
                <a:solidFill>
                  <a:srgbClr val="000000"/>
                </a:solidFill>
              </a:rPr>
              <a:t> “Io sono” (</a:t>
            </a:r>
            <a:r>
              <a:rPr lang="it-IT" sz="3500" dirty="0" err="1" smtClean="0">
                <a:solidFill>
                  <a:srgbClr val="000000"/>
                </a:solidFill>
              </a:rPr>
              <a:t>Es</a:t>
            </a:r>
            <a:r>
              <a:rPr lang="it-IT" sz="3500" dirty="0" smtClean="0">
                <a:solidFill>
                  <a:srgbClr val="000000"/>
                </a:solidFill>
              </a:rPr>
              <a:t> 3,14)</a:t>
            </a:r>
            <a:endParaRPr lang="it-IT" sz="35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04800" y="228600"/>
            <a:ext cx="6172200" cy="8956300"/>
          </a:xfrm>
          <a:prstGeom prst="rect">
            <a:avLst/>
          </a:prstGeom>
          <a:noFill/>
          <a:ln>
            <a:solidFill>
              <a:schemeClr val="accent6">
                <a:lumMod val="60000"/>
                <a:lumOff val="40000"/>
              </a:schemeClr>
            </a:solidFill>
          </a:ln>
        </p:spPr>
        <p:txBody>
          <a:bodyPr wrap="square" rtlCol="0">
            <a:spAutoFit/>
          </a:bodyPr>
          <a:lstStyle/>
          <a:p>
            <a:pPr algn="ctr"/>
            <a:r>
              <a:rPr lang="it-IT" sz="3600" dirty="0" err="1" smtClean="0">
                <a:solidFill>
                  <a:srgbClr val="000000"/>
                </a:solidFill>
              </a:rPr>
              <a:t>–</a:t>
            </a:r>
            <a:r>
              <a:rPr lang="it-IT" sz="3600" dirty="0" smtClean="0">
                <a:solidFill>
                  <a:srgbClr val="000000"/>
                </a:solidFill>
              </a:rPr>
              <a:t> ecco che possiamo finalmente riconoscerlo: “Egli è, era e viene” (</a:t>
            </a:r>
            <a:r>
              <a:rPr lang="it-IT" sz="3600" dirty="0" err="1" smtClean="0">
                <a:solidFill>
                  <a:srgbClr val="000000"/>
                </a:solidFill>
              </a:rPr>
              <a:t>Ap</a:t>
            </a:r>
            <a:r>
              <a:rPr lang="it-IT" sz="3600" dirty="0" smtClean="0">
                <a:solidFill>
                  <a:srgbClr val="000000"/>
                </a:solidFill>
              </a:rPr>
              <a:t> 1,4), e “adorarlo in Spirito e Verità, perché il Padre cerca tali adoratori” (</a:t>
            </a:r>
            <a:r>
              <a:rPr lang="it-IT" sz="3600" dirty="0" err="1" smtClean="0">
                <a:solidFill>
                  <a:srgbClr val="000000"/>
                </a:solidFill>
              </a:rPr>
              <a:t>Gv</a:t>
            </a:r>
            <a:r>
              <a:rPr lang="it-IT" sz="3600" dirty="0" smtClean="0">
                <a:solidFill>
                  <a:srgbClr val="000000"/>
                </a:solidFill>
              </a:rPr>
              <a:t> 4,23). La gioia che noi diamo al Padre lasciandoci trovare da lui è l’impeto di esultanza che rilancia continuamente </a:t>
            </a:r>
          </a:p>
          <a:p>
            <a:pPr algn="ctr"/>
            <a:r>
              <a:rPr lang="it-IT" sz="3600" dirty="0" smtClean="0">
                <a:solidFill>
                  <a:srgbClr val="000000"/>
                </a:solidFill>
              </a:rPr>
              <a:t>la Liturgia. </a:t>
            </a:r>
          </a:p>
          <a:p>
            <a:pPr algn="ctr"/>
            <a:r>
              <a:rPr lang="it-IT" sz="3600" dirty="0" smtClean="0">
                <a:solidFill>
                  <a:srgbClr val="000000"/>
                </a:solidFill>
              </a:rPr>
              <a:t>Come non sarebbe meravigliato, lui, la Sorgente, che l’uomo sia divenuto sorgente e risponda alla sua Sete eterna? </a:t>
            </a:r>
          </a:p>
          <a:p>
            <a:pPr algn="r"/>
            <a:r>
              <a:rPr lang="it-IT" sz="3600" dirty="0" smtClean="0">
                <a:solidFill>
                  <a:srgbClr val="000000"/>
                </a:solidFill>
              </a:rPr>
              <a:t>Jean </a:t>
            </a:r>
            <a:r>
              <a:rPr lang="it-IT" sz="3600" dirty="0" err="1" smtClean="0">
                <a:solidFill>
                  <a:srgbClr val="000000"/>
                </a:solidFill>
              </a:rPr>
              <a:t>Corbon</a:t>
            </a:r>
            <a:endParaRPr lang="it-IT" sz="36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85800" y="914400"/>
            <a:ext cx="5486400" cy="7417415"/>
          </a:xfrm>
          <a:prstGeom prst="rect">
            <a:avLst/>
          </a:prstGeom>
          <a:noFill/>
          <a:ln>
            <a:noFill/>
          </a:ln>
        </p:spPr>
        <p:txBody>
          <a:bodyPr wrap="square" rtlCol="0">
            <a:spAutoFit/>
          </a:bodyPr>
          <a:lstStyle/>
          <a:p>
            <a:pPr algn="just"/>
            <a:r>
              <a:rPr lang="it-IT" sz="3400" dirty="0" smtClean="0">
                <a:solidFill>
                  <a:srgbClr val="000000"/>
                </a:solidFill>
              </a:rPr>
              <a:t>“Noi abbiamo un sommo sacerdote così grande che si è assiso alla destra del trono della maestà nei cieli, ministro del santuario e della vera tenda che ha costruito il Signore e non un uomo” (</a:t>
            </a:r>
            <a:r>
              <a:rPr lang="it-IT" sz="3400" dirty="0" err="1" smtClean="0">
                <a:solidFill>
                  <a:srgbClr val="000000"/>
                </a:solidFill>
              </a:rPr>
              <a:t>Eb</a:t>
            </a:r>
            <a:r>
              <a:rPr lang="it-IT" sz="3400" dirty="0" smtClean="0">
                <a:solidFill>
                  <a:srgbClr val="000000"/>
                </a:solidFill>
              </a:rPr>
              <a:t> 8,1ss). Questa Liturgia eterna </a:t>
            </a:r>
            <a:r>
              <a:rPr lang="it-IT" sz="3400" dirty="0" err="1" smtClean="0">
                <a:solidFill>
                  <a:srgbClr val="000000"/>
                </a:solidFill>
              </a:rPr>
              <a:t>–</a:t>
            </a:r>
            <a:r>
              <a:rPr lang="it-IT" sz="3400" dirty="0" smtClean="0">
                <a:solidFill>
                  <a:srgbClr val="000000"/>
                </a:solidFill>
              </a:rPr>
              <a:t> nel senso in cui il Corpo di Cristo resta </a:t>
            </a:r>
            <a:r>
              <a:rPr lang="it-IT" sz="3400" dirty="0" err="1" smtClean="0">
                <a:solidFill>
                  <a:srgbClr val="000000"/>
                </a:solidFill>
              </a:rPr>
              <a:t>incorrutibile</a:t>
            </a:r>
            <a:r>
              <a:rPr lang="it-IT" sz="3400" dirty="0" smtClean="0">
                <a:solidFill>
                  <a:srgbClr val="000000"/>
                </a:solidFill>
              </a:rPr>
              <a:t> </a:t>
            </a:r>
            <a:r>
              <a:rPr lang="it-IT" sz="3400" dirty="0" err="1" smtClean="0">
                <a:solidFill>
                  <a:srgbClr val="000000"/>
                </a:solidFill>
              </a:rPr>
              <a:t>–</a:t>
            </a:r>
            <a:r>
              <a:rPr lang="it-IT" sz="3400" dirty="0" smtClean="0">
                <a:solidFill>
                  <a:srgbClr val="000000"/>
                </a:solidFill>
              </a:rPr>
              <a:t> non passerà; al contrario è essa che “fa passare” questo mondo alla Gloria del Padre.</a:t>
            </a:r>
          </a:p>
          <a:p>
            <a:pPr algn="r"/>
            <a:r>
              <a:rPr lang="it-IT" sz="3400" dirty="0" smtClean="0">
                <a:solidFill>
                  <a:srgbClr val="000000"/>
                </a:solidFill>
              </a:rPr>
              <a:t>Jean </a:t>
            </a:r>
            <a:r>
              <a:rPr lang="it-IT" sz="3400" dirty="0" err="1" smtClean="0">
                <a:solidFill>
                  <a:srgbClr val="000000"/>
                </a:solidFill>
              </a:rPr>
              <a:t>Corbon</a:t>
            </a:r>
            <a:endParaRPr lang="it-IT" sz="34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4507</TotalTime>
  <Words>2320</Words>
  <Application>Microsoft PowerPoint per Mac</Application>
  <PresentationFormat>Presentazione su schermo (4:3)</PresentationFormat>
  <Paragraphs>153</Paragraphs>
  <Slides>40</Slides>
  <Notes>1</Notes>
  <HiddenSlides>0</HiddenSlides>
  <MMClips>0</MMClips>
  <ScaleCrop>false</ScaleCrop>
  <HeadingPairs>
    <vt:vector size="4" baseType="variant">
      <vt:variant>
        <vt:lpstr>Modello struttura</vt:lpstr>
      </vt:variant>
      <vt:variant>
        <vt:i4>1</vt:i4>
      </vt:variant>
      <vt:variant>
        <vt:lpstr>Titoli diapositive</vt:lpstr>
      </vt:variant>
      <vt:variant>
        <vt:i4>40</vt:i4>
      </vt:variant>
    </vt:vector>
  </HeadingPairs>
  <TitlesOfParts>
    <vt:vector size="41" baseType="lpstr">
      <vt:lpstr>Tema di Office</vt:lpstr>
      <vt:lpstr>Diapositiva 1</vt:lpstr>
      <vt:lpstr>La chiamata del Re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calogero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Convocare</dc:title>
  <dc:creator>P. Armando Santoro omv</dc:creator>
  <cp:lastModifiedBy>P. Armando Santoro omv</cp:lastModifiedBy>
  <cp:revision>24</cp:revision>
  <dcterms:created xsi:type="dcterms:W3CDTF">2014-11-13T10:22:28Z</dcterms:created>
  <dcterms:modified xsi:type="dcterms:W3CDTF">2014-11-13T11:40:35Z</dcterms:modified>
</cp:coreProperties>
</file>