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5"/>
  </p:notesMasterIdLst>
  <p:sldIdLst>
    <p:sldId id="333" r:id="rId2"/>
    <p:sldId id="382" r:id="rId3"/>
    <p:sldId id="330" r:id="rId4"/>
    <p:sldId id="354" r:id="rId5"/>
    <p:sldId id="282" r:id="rId6"/>
    <p:sldId id="358" r:id="rId7"/>
    <p:sldId id="360" r:id="rId8"/>
    <p:sldId id="383" r:id="rId9"/>
    <p:sldId id="379" r:id="rId10"/>
    <p:sldId id="381" r:id="rId11"/>
    <p:sldId id="380" r:id="rId12"/>
    <p:sldId id="377" r:id="rId13"/>
    <p:sldId id="357" r:id="rId14"/>
    <p:sldId id="326" r:id="rId15"/>
    <p:sldId id="356" r:id="rId16"/>
    <p:sldId id="367" r:id="rId17"/>
    <p:sldId id="363" r:id="rId18"/>
    <p:sldId id="355" r:id="rId19"/>
    <p:sldId id="334" r:id="rId20"/>
    <p:sldId id="374" r:id="rId21"/>
    <p:sldId id="364" r:id="rId22"/>
    <p:sldId id="365" r:id="rId23"/>
    <p:sldId id="366" r:id="rId24"/>
    <p:sldId id="368" r:id="rId25"/>
    <p:sldId id="369" r:id="rId26"/>
    <p:sldId id="375" r:id="rId27"/>
    <p:sldId id="378" r:id="rId28"/>
    <p:sldId id="372" r:id="rId29"/>
    <p:sldId id="376" r:id="rId30"/>
    <p:sldId id="370" r:id="rId31"/>
    <p:sldId id="373" r:id="rId32"/>
    <p:sldId id="371" r:id="rId33"/>
    <p:sldId id="344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800000"/>
    <a:srgbClr val="A45C10"/>
    <a:srgbClr val="FF0080"/>
    <a:srgbClr val="543436"/>
    <a:srgbClr val="66FFCC"/>
    <a:srgbClr val="FF6FCF"/>
    <a:srgbClr val="00CC66"/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713" autoAdjust="0"/>
    <p:restoredTop sz="87287" autoAdjust="0"/>
  </p:normalViewPr>
  <p:slideViewPr>
    <p:cSldViewPr>
      <p:cViewPr>
        <p:scale>
          <a:sx n="95" d="100"/>
          <a:sy n="95" d="100"/>
        </p:scale>
        <p:origin x="-6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2915-978D-6345-BB60-2BF6D99704B7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CB42-F93E-AB4D-8D33-71F527D0019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CB42-F93E-AB4D-8D33-71F527D0019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CB42-F93E-AB4D-8D33-71F527D0019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CB42-F93E-AB4D-8D33-71F527D0019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9CB42-F93E-AB4D-8D33-71F527D00197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877A-58CE-43FC-9F8C-5B7AF0084D51}" type="datetimeFigureOut">
              <a:rPr lang="it-IT" smtClean="0"/>
              <a:pPr/>
              <a:t>21-12-2013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29200" y="1524000"/>
            <a:ext cx="39624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700" b="1" dirty="0" smtClean="0">
                <a:solidFill>
                  <a:srgbClr val="FFFF00"/>
                </a:solidFill>
              </a:rPr>
              <a:t>Liturgia alla Sorgente</a:t>
            </a:r>
            <a:endParaRPr lang="it-IT" sz="7700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6000" contrast="35000"/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3048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dirty="0" smtClean="0">
                <a:solidFill>
                  <a:srgbClr val="FFFFFF"/>
                </a:solidFill>
                <a:ea typeface="Book Antiqua"/>
                <a:cs typeface="Book Antiqua"/>
              </a:rPr>
              <a:t>Tutta la storia della salvezza è allora vista nei termini di “rivestire Adamo”, restituendogli la veste di gloria/luce che ha perduto. La veste diventa ormai segno di due cose: afferma la dignità dell’uomo, anche se decaduto, e la possibilità di rivestire la gloria perduta.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6200" y="0"/>
            <a:ext cx="8991600" cy="686341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4400" dirty="0" smtClean="0">
                <a:solidFill>
                  <a:srgbClr val="FFFFFF"/>
                </a:solidFill>
                <a:ea typeface="Book Antiqua"/>
                <a:cs typeface="Book Antiqua"/>
              </a:rPr>
              <a:t>Questo processo culmina quando il Figlio di Dio “indossa un corpo”, allo scopo di rivestire l’umanità della veste di gloria. </a:t>
            </a:r>
            <a:r>
              <a:rPr lang="it-IT" sz="4400" dirty="0" smtClean="0">
                <a:solidFill>
                  <a:srgbClr val="FFFF00"/>
                </a:solidFill>
                <a:ea typeface="Book Antiqua"/>
                <a:cs typeface="Book Antiqua"/>
              </a:rPr>
              <a:t>Allora l’uomo non ritorna semplicemente al vecchio Adamo di prima della caduta, ma in Cristo, nuovo Adamo, nasce ad una nuova creazione di gran lunga superiore all’antica. </a:t>
            </a:r>
          </a:p>
          <a:p>
            <a:pPr algn="r"/>
            <a:r>
              <a:rPr lang="it-IT" sz="4400" dirty="0" err="1" smtClean="0">
                <a:solidFill>
                  <a:srgbClr val="FFFFFF"/>
                </a:solidFill>
                <a:ea typeface="Book Antiqua"/>
                <a:cs typeface="Book Antiqua"/>
              </a:rPr>
              <a:t>Campatelli</a:t>
            </a:r>
            <a:r>
              <a:rPr lang="it-IT" sz="4400" dirty="0" smtClean="0">
                <a:solidFill>
                  <a:srgbClr val="FFFFFF"/>
                </a:solidFill>
                <a:ea typeface="Book Antiqua"/>
                <a:cs typeface="Book Antiqua"/>
              </a:rPr>
              <a:t>, “Il battesimo”</a:t>
            </a:r>
            <a:endParaRPr lang="it-IT" sz="4400" i="1" dirty="0">
              <a:solidFill>
                <a:srgbClr val="FFFFFF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" y="1752600"/>
            <a:ext cx="67056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Inno sulla Natività</a:t>
            </a:r>
          </a:p>
          <a:p>
            <a:pPr algn="ctr"/>
            <a:endParaRPr lang="it-IT" sz="1600" i="1" dirty="0" smtClean="0">
              <a:solidFill>
                <a:srgbClr val="FFFFFF"/>
              </a:solidFill>
              <a:latin typeface="Times New Roman"/>
              <a:ea typeface="Book Antiqua"/>
              <a:cs typeface="Times New Roman"/>
            </a:endParaRPr>
          </a:p>
          <a:p>
            <a:pPr algn="ctr"/>
            <a:r>
              <a:rPr lang="it-IT" sz="36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Tutti questi cambiamenti fece il Misericordioso, </a:t>
            </a:r>
          </a:p>
          <a:p>
            <a:pPr algn="ctr"/>
            <a:r>
              <a:rPr lang="it-IT" sz="36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spogliandosi della gloria e indossando un corpo;  </a:t>
            </a:r>
          </a:p>
          <a:p>
            <a:pPr algn="ctr"/>
            <a:r>
              <a:rPr lang="it-IT" sz="36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perché egli aveva ideato un modo per rivestire Adamo della gloria di cui Adamo si era spogliato.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lum bright="17000"/>
          </a:blip>
          <a:stretch>
            <a:fillRect/>
          </a:stretch>
        </p:blipFill>
        <p:spPr>
          <a:xfrm>
            <a:off x="228600" y="0"/>
            <a:ext cx="7924800" cy="28194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Cristo fu avvolto in fasce,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al posto delle foglie di Adamo,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Cristo si vestì di abiti, al posto delle pelli di Adamo;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egli fu battezzato per il peccato di Adamo,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il suo corpo fu unto per la morte di Adamo,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egli risorse e sollevò Adamo nella sua g</a:t>
            </a:r>
            <a:r>
              <a:rPr lang="it-IT" sz="2500" i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loria</a:t>
            </a:r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. </a:t>
            </a:r>
          </a:p>
          <a:p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Ben</a:t>
            </a:r>
            <a:r>
              <a:rPr lang="it-IT" sz="2500" i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edetto Colui ch</a:t>
            </a:r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e scese, si rivestì di Adamo e r</a:t>
            </a:r>
            <a:r>
              <a:rPr lang="it-IT" sz="2500" i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isalì</a:t>
            </a:r>
            <a:r>
              <a:rPr lang="it-IT" sz="2500" i="1" dirty="0" smtClean="0">
                <a:solidFill>
                  <a:srgbClr val="FFFFFF"/>
                </a:solidFill>
                <a:latin typeface="Times New Roman"/>
                <a:ea typeface="Book Antiqua"/>
                <a:cs typeface="Times New Roman"/>
              </a:rPr>
              <a:t>!</a:t>
            </a:r>
            <a:endParaRPr lang="it-IT" sz="25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52400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 smtClean="0">
                <a:solidFill>
                  <a:schemeClr val="bg1"/>
                </a:solidFill>
              </a:rPr>
              <a:t>Il popolo che camminava nelle tenebre ha visto una grande luce; su coloro che abitavano in terra tenebrosa una luce rifulse. Hai moltiplicato la gioia, hai aumentato la letizia. </a:t>
            </a:r>
          </a:p>
          <a:p>
            <a:pPr algn="ctr"/>
            <a:r>
              <a:rPr lang="it-IT" sz="2600" i="1" dirty="0" smtClean="0">
                <a:solidFill>
                  <a:schemeClr val="bg1"/>
                </a:solidFill>
              </a:rPr>
              <a:t>Gioiscono davanti a </a:t>
            </a:r>
            <a:r>
              <a:rPr lang="it-IT" sz="2600" i="1" dirty="0" err="1" smtClean="0">
                <a:solidFill>
                  <a:schemeClr val="bg1"/>
                </a:solidFill>
              </a:rPr>
              <a:t>te…</a:t>
            </a:r>
            <a:r>
              <a:rPr lang="it-IT" sz="2600" i="1" dirty="0" smtClean="0">
                <a:solidFill>
                  <a:schemeClr val="bg1"/>
                </a:solidFill>
              </a:rPr>
              <a:t>(</a:t>
            </a:r>
            <a:r>
              <a:rPr lang="it-IT" sz="2600" dirty="0" err="1" smtClean="0">
                <a:solidFill>
                  <a:schemeClr val="bg1"/>
                </a:solidFill>
              </a:rPr>
              <a:t>Is</a:t>
            </a:r>
            <a:r>
              <a:rPr lang="it-IT" sz="2600" dirty="0" smtClean="0">
                <a:solidFill>
                  <a:schemeClr val="bg1"/>
                </a:solidFill>
              </a:rPr>
              <a:t> 9,1-2)</a:t>
            </a:r>
            <a:r>
              <a:rPr lang="it-IT" sz="2600" i="1" dirty="0" smtClean="0">
                <a:solidFill>
                  <a:schemeClr val="bg1"/>
                </a:solidFill>
              </a:rPr>
              <a:t>.</a:t>
            </a:r>
            <a:endParaRPr lang="it-IT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200" y="685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 smtClean="0">
                <a:solidFill>
                  <a:srgbClr val="FFFF00"/>
                </a:solidFill>
              </a:rPr>
              <a:t>Meraviglioso scambio!</a:t>
            </a:r>
          </a:p>
          <a:p>
            <a:pPr algn="ctr"/>
            <a:r>
              <a:rPr lang="it-IT" sz="2700" b="1" dirty="0" smtClean="0">
                <a:solidFill>
                  <a:srgbClr val="FFFF00"/>
                </a:solidFill>
              </a:rPr>
              <a:t>Il Creatore ha preso un'anima e un corpo,</a:t>
            </a:r>
          </a:p>
          <a:p>
            <a:pPr algn="ctr"/>
            <a:r>
              <a:rPr lang="it-IT" sz="2700" b="1" dirty="0" smtClean="0">
                <a:solidFill>
                  <a:srgbClr val="FFFF00"/>
                </a:solidFill>
              </a:rPr>
              <a:t>è nato da una vergine;</a:t>
            </a:r>
          </a:p>
          <a:p>
            <a:pPr algn="ctr"/>
            <a:r>
              <a:rPr lang="it-IT" sz="2700" b="1" dirty="0" smtClean="0">
                <a:solidFill>
                  <a:srgbClr val="FFFF00"/>
                </a:solidFill>
              </a:rPr>
              <a:t>fatto uomo senza opera d'uomo,</a:t>
            </a:r>
          </a:p>
          <a:p>
            <a:pPr algn="ctr"/>
            <a:r>
              <a:rPr lang="it-IT" sz="2700" b="1" dirty="0" smtClean="0">
                <a:solidFill>
                  <a:srgbClr val="FFFF00"/>
                </a:solidFill>
              </a:rPr>
              <a:t>ci dona la sua divinità.</a:t>
            </a:r>
            <a:endParaRPr lang="it-IT" sz="2700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95600"/>
            <a:ext cx="5410200" cy="3962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1524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bg1"/>
                </a:solidFill>
                <a:latin typeface="Capitals"/>
                <a:cs typeface="Capitals"/>
              </a:rPr>
              <a:t>Antifona - Solennità della Madre di Dio</a:t>
            </a:r>
            <a:endParaRPr lang="it-IT" sz="3000" b="1" dirty="0" smtClean="0">
              <a:solidFill>
                <a:schemeClr val="bg1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010400" cy="452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1"/>
          <p:cNvSpPr txBox="1"/>
          <p:nvPr/>
        </p:nvSpPr>
        <p:spPr>
          <a:xfrm>
            <a:off x="0" y="464200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solidFill>
                  <a:srgbClr val="FFFF00"/>
                </a:solidFill>
              </a:rPr>
              <a:t>La gloria di Dio è l’uomo vivente e la vita dell’uomo è la visione di Dio. </a:t>
            </a:r>
          </a:p>
          <a:p>
            <a:pPr algn="r"/>
            <a:r>
              <a:rPr lang="it-IT" sz="4600" b="1" dirty="0" smtClean="0">
                <a:solidFill>
                  <a:srgbClr val="FFFF00"/>
                </a:solidFill>
              </a:rPr>
              <a:t>S. </a:t>
            </a:r>
            <a:r>
              <a:rPr lang="it-IT" sz="4600" b="1" dirty="0" err="1" smtClean="0">
                <a:solidFill>
                  <a:srgbClr val="FFFF00"/>
                </a:solidFill>
              </a:rPr>
              <a:t>Ireneo</a:t>
            </a:r>
            <a:endParaRPr lang="it-IT" sz="4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219200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200" b="1" dirty="0" smtClean="0">
                <a:solidFill>
                  <a:srgbClr val="FFFF00"/>
                </a:solidFill>
              </a:rPr>
              <a:t>Egli ha indossato noi e noi abbiamo indossato lui. </a:t>
            </a:r>
          </a:p>
          <a:p>
            <a:pPr algn="ctr"/>
            <a:r>
              <a:rPr lang="it-IT" sz="5200" b="1" dirty="0" smtClean="0">
                <a:solidFill>
                  <a:srgbClr val="FFFF00"/>
                </a:solidFill>
              </a:rPr>
              <a:t>S. </a:t>
            </a:r>
            <a:r>
              <a:rPr lang="it-IT" sz="5200" b="1" dirty="0" err="1" smtClean="0">
                <a:solidFill>
                  <a:srgbClr val="FFFF00"/>
                </a:solidFill>
              </a:rPr>
              <a:t>Efrem</a:t>
            </a:r>
            <a:endParaRPr lang="it-IT" sz="5200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QDTTQwNuBzMMqz-Rg8Nks8k81yJ378phiw0QrbEg1f3bFUR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681" y="2057400"/>
            <a:ext cx="1507319" cy="48006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28600" y="152400"/>
            <a:ext cx="8458200" cy="647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Rito del Battesimo </a:t>
            </a:r>
          </a:p>
          <a:p>
            <a:endParaRPr lang="it-IT" sz="8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  <a:p>
            <a:r>
              <a:rPr lang="it-IT" sz="31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Consegna della veste bianca</a:t>
            </a: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N., sei diventato nuova creatura e ti sei rivestito di Cristo. Ricevi perciò la veste bianca e portala senza macchia fino al tribunale del nostro Signore Gesù Cristo, per avere la vita eterna.</a:t>
            </a:r>
          </a:p>
          <a:p>
            <a:endParaRPr lang="it-IT" sz="31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  <a:p>
            <a:r>
              <a:rPr lang="it-IT" sz="31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Consegna della cera accesa</a:t>
            </a:r>
            <a:endParaRPr lang="it-IT" sz="3100" b="1" dirty="0" smtClean="0">
              <a:solidFill>
                <a:srgbClr val="FFFF00"/>
              </a:solidFill>
              <a:cs typeface="Times New Roman"/>
            </a:endParaRP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Sei diventato luce in Cristo.</a:t>
            </a: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Cammina sempre come figlio della luce</a:t>
            </a: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perché perseverando nella fede,</a:t>
            </a: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tu possa andare incontro al Signore che viene,</a:t>
            </a:r>
          </a:p>
          <a:p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con tutti i santi, nel regno dei cieli.</a:t>
            </a:r>
            <a:endParaRPr lang="it-IT" sz="3100" b="1" dirty="0">
              <a:solidFill>
                <a:srgbClr val="FFFFFF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1.gstatic.com/images?q=tbn:ANd9GcQDTTQwNuBzMMqz-Rg8Nks8k81yJ378phiw0QrbEg1f3bFUR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082" y="1"/>
            <a:ext cx="1507319" cy="48006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28600" y="990600"/>
            <a:ext cx="7543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3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Tutti voi infatti siete figli di Dio per la fede in Cristo Gesù, poiché quanti siete stati battezzati in Cristo, </a:t>
            </a:r>
          </a:p>
          <a:p>
            <a:pPr algn="ctr"/>
            <a:r>
              <a:rPr lang="it-IT" sz="53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vi siete rivestiti di Cristo </a:t>
            </a:r>
          </a:p>
          <a:p>
            <a:pPr algn="ctr"/>
            <a:r>
              <a:rPr lang="it-IT" sz="53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(Gal </a:t>
            </a:r>
            <a:r>
              <a:rPr lang="it-IT" sz="53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3</a:t>
            </a:r>
            <a:r>
              <a:rPr lang="it-IT" sz="53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26- 27).</a:t>
            </a:r>
            <a:endParaRPr lang="it-IT" sz="5300" b="1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4876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2000" y="4980563"/>
            <a:ext cx="7543800" cy="187743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9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Vi siete svestiti dell'uomo vecchio con le sue azioni e avete rivestito il nuovo, che si rinnova per una piena conoscenza, ad immagine di Colui che lo ha creato (Col </a:t>
            </a:r>
            <a:r>
              <a:rPr lang="it-IT" sz="29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3</a:t>
            </a:r>
            <a:r>
              <a:rPr lang="it-IT" sz="29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9-10).</a:t>
            </a:r>
            <a:endParaRPr lang="it-IT" sz="2900" b="1" dirty="0">
              <a:solidFill>
                <a:srgbClr val="FFFFFF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6705600" cy="469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1828800" y="6019800"/>
            <a:ext cx="5334000" cy="9079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53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La Trasfigurazione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9829"/>
            <a:ext cx="9144000" cy="169277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bg1"/>
                </a:solidFill>
              </a:rPr>
              <a:t>Circa otto giorni dopo questi discorsi, Gesù prese con sé Pietro, Giovanni e Giacomo e salì sul monte a pregare. Mentre pregava, il suo volto cambiò d'aspetto e la sua veste divenne candida e sfolgorante (</a:t>
            </a:r>
            <a:r>
              <a:rPr lang="it-IT" sz="2500" b="1" dirty="0" err="1" smtClean="0">
                <a:solidFill>
                  <a:schemeClr val="bg1"/>
                </a:solidFill>
              </a:rPr>
              <a:t>Lc</a:t>
            </a:r>
            <a:r>
              <a:rPr lang="it-IT" sz="2500" b="1" dirty="0" smtClean="0">
                <a:solidFill>
                  <a:schemeClr val="bg1"/>
                </a:solidFill>
              </a:rPr>
              <a:t> </a:t>
            </a:r>
            <a:r>
              <a:rPr lang="it-IT" sz="2500" b="1" dirty="0" err="1" smtClean="0">
                <a:solidFill>
                  <a:schemeClr val="bg1"/>
                </a:solidFill>
              </a:rPr>
              <a:t>9</a:t>
            </a:r>
            <a:r>
              <a:rPr lang="it-IT" sz="2500" b="1" dirty="0" smtClean="0">
                <a:solidFill>
                  <a:schemeClr val="bg1"/>
                </a:solidFill>
              </a:rPr>
              <a:t>, 28-29).</a:t>
            </a:r>
            <a:endParaRPr lang="it-IT" sz="2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573"/>
            <a:ext cx="9144000" cy="161582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300" b="1" dirty="0" smtClean="0">
                <a:solidFill>
                  <a:srgbClr val="FFFF00"/>
                </a:solidFill>
              </a:rPr>
              <a:t>Cristo trasfigurato rivela l’umanità perfetta e senza peccato. E’ il paradiso, cioè, non il peccato, a rivelare la vera natura dell’uomo  (</a:t>
            </a:r>
            <a:r>
              <a:rPr lang="it-IT" sz="3300" b="1" dirty="0" err="1" smtClean="0">
                <a:solidFill>
                  <a:srgbClr val="FFFF00"/>
                </a:solidFill>
              </a:rPr>
              <a:t>Campatelli</a:t>
            </a:r>
            <a:r>
              <a:rPr lang="it-IT" sz="3300" b="1" dirty="0" smtClean="0">
                <a:solidFill>
                  <a:srgbClr val="FFFF00"/>
                </a:solidFill>
              </a:rPr>
              <a:t>).</a:t>
            </a:r>
            <a:endParaRPr lang="it-IT" sz="33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1000" y="228600"/>
            <a:ext cx="7924800" cy="2169825"/>
          </a:xfrm>
          <a:prstGeom prst="rect">
            <a:avLst/>
          </a:prstGeom>
          <a:noFill/>
        </p:spPr>
        <p:txBody>
          <a:bodyPr vert="horz" wrap="square" rtlCol="0">
            <a:prstTxWarp prst="textNoShape">
              <a:avLst/>
            </a:prstTxWarp>
            <a:spAutoFit/>
          </a:bodyPr>
          <a:lstStyle/>
          <a:p>
            <a:r>
              <a:rPr lang="it-IT" sz="4500" b="1" dirty="0" smtClean="0">
                <a:solidFill>
                  <a:srgbClr val="FFFF00"/>
                </a:solidFill>
                <a:cs typeface="Footlight MT Light"/>
              </a:rPr>
              <a:t>Il nostro corpo è diventato il tuo vestito, il tuo Spirito è diventato il nostro abito (S. </a:t>
            </a:r>
            <a:r>
              <a:rPr lang="it-IT" sz="4500" b="1" dirty="0" err="1" smtClean="0">
                <a:solidFill>
                  <a:srgbClr val="FFFF00"/>
                </a:solidFill>
                <a:cs typeface="Footlight MT Light"/>
              </a:rPr>
              <a:t>Efrem</a:t>
            </a:r>
            <a:r>
              <a:rPr lang="it-IT" sz="4500" b="1" dirty="0" smtClean="0">
                <a:solidFill>
                  <a:srgbClr val="FFFF00"/>
                </a:solidFill>
                <a:cs typeface="Footlight MT Light"/>
              </a:rPr>
              <a:t>). </a:t>
            </a:r>
            <a:endParaRPr lang="it-IT" sz="4500" b="1" dirty="0">
              <a:solidFill>
                <a:srgbClr val="FFFF00"/>
              </a:solidFill>
              <a:cs typeface="Footlight M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24400" y="3733800"/>
            <a:ext cx="4419600" cy="14311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8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cs typeface="Adobe Garamond Pro"/>
              </a:rPr>
              <a:t>La Porta</a:t>
            </a:r>
            <a:endParaRPr lang="it-IT" sz="8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cs typeface="Adobe Garamon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"/>
          </a:blip>
          <a:stretch>
            <a:fillRect/>
          </a:stretch>
        </p:blipFill>
        <p:spPr>
          <a:xfrm>
            <a:off x="685800" y="685800"/>
            <a:ext cx="3538219" cy="4937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04800" y="457200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81202" y="-2449057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457200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362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a typeface="Book Antiqua"/>
                <a:cs typeface="Times New Roman"/>
              </a:rPr>
              <a:t>Sia glorificato Dio! Ecco: rilucono gli astri anche sulla terra, più splendenti di quelli del cielo: astri della terra in forza di colui che, dai cieli, è apparso sulla terra; non soltanto astri della terra, </a:t>
            </a:r>
            <a:endParaRPr lang="it-IT" sz="4600" b="1" dirty="0">
              <a:ln>
                <a:solidFill>
                  <a:srgbClr val="000000"/>
                </a:solidFill>
              </a:ln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" y="2362200"/>
            <a:ext cx="87630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a typeface="Book Antiqua"/>
                <a:cs typeface="Times New Roman"/>
              </a:rPr>
              <a:t>ma astri che splendono anche di giorno ed è, questa, una nuova meraviglia: astri di giorno, più luminosi di quelli della notte. Questi scompaiono, dopo che è sorto il sole; loro, invece, dopo che è sorto il Sole di giustizia, brillano di luce maggiore </a:t>
            </a:r>
          </a:p>
          <a:p>
            <a:pPr algn="r"/>
            <a:r>
              <a:rPr lang="it-IT" sz="38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a typeface="Book Antiqua"/>
                <a:cs typeface="Times New Roman"/>
              </a:rPr>
              <a:t>(S. Giovanni Crisostomo).</a:t>
            </a:r>
            <a:endParaRPr lang="it-IT" sz="38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ea typeface="Book Antiqua"/>
                <a:cs typeface="Times New Roman"/>
              </a:rPr>
              <a:t>Lo splendore soprannaturale dei battezzati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19200" y="914400"/>
            <a:ext cx="6629400" cy="606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Finché sono nel mondo, sono la luce del mondo.</a:t>
            </a:r>
          </a:p>
          <a:p>
            <a:pPr algn="just"/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Detto questo sputò per terra, fece del fango con la saliva, spalmò il fango sugli occhi del cieco e gli disse: Và a lavarti nella piscina di </a:t>
            </a:r>
            <a:r>
              <a:rPr lang="it-IT" sz="42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Sìloe</a:t>
            </a:r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(che significa Inviato) </a:t>
            </a:r>
          </a:p>
          <a:p>
            <a:pPr algn="r"/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(</a:t>
            </a:r>
            <a:r>
              <a:rPr lang="it-IT" sz="42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Gv</a:t>
            </a:r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</a:t>
            </a:r>
            <a:r>
              <a:rPr lang="it-IT" sz="42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9</a:t>
            </a:r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5-7).</a:t>
            </a:r>
            <a:endParaRPr lang="it-IT" sz="4200" b="1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Guarigione di un cieco nato</a:t>
            </a:r>
          </a:p>
          <a:p>
            <a:endParaRPr lang="it-IT" sz="4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629400" cy="504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Guarigione di un cieco nato</a:t>
            </a:r>
          </a:p>
          <a:p>
            <a:endParaRPr lang="it-IT" sz="4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629400" cy="50472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19200" y="914400"/>
            <a:ext cx="6705600" cy="5909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42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Tu credi nel Figlio dell’uomo?</a:t>
            </a:r>
          </a:p>
          <a:p>
            <a:pPr algn="just"/>
            <a:r>
              <a:rPr lang="it-IT" sz="42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Egli rispose: E chi è, Signore, perché io creda in lui? Gli disse Gesù: Tu l’hai visto: colui che parla con te è proprio lui. Ed egli disse: Io credo, Signore! E gli si prostrò innanzi.</a:t>
            </a:r>
          </a:p>
          <a:p>
            <a:pPr algn="r"/>
            <a:r>
              <a:rPr lang="it-IT" sz="42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(</a:t>
            </a:r>
            <a:r>
              <a:rPr lang="it-IT" sz="4200" b="1" dirty="0" err="1" smtClean="0">
                <a:solidFill>
                  <a:srgbClr val="FFFF00"/>
                </a:solidFill>
                <a:ea typeface="Book Antiqua"/>
                <a:cs typeface="Times New Roman"/>
              </a:rPr>
              <a:t>Gv</a:t>
            </a:r>
            <a:r>
              <a:rPr lang="it-IT" sz="42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 </a:t>
            </a:r>
            <a:r>
              <a:rPr lang="it-IT" sz="4200" b="1" dirty="0" err="1" smtClean="0">
                <a:solidFill>
                  <a:srgbClr val="FFFF00"/>
                </a:solidFill>
                <a:ea typeface="Book Antiqua"/>
                <a:cs typeface="Times New Roman"/>
              </a:rPr>
              <a:t>9</a:t>
            </a:r>
            <a:r>
              <a:rPr lang="it-IT" sz="42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, 35-38).</a:t>
            </a:r>
            <a:endParaRPr lang="it-IT" sz="4200" b="1" dirty="0">
              <a:solidFill>
                <a:srgbClr val="FFFF00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52400"/>
            <a:ext cx="9144000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1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  <a:p>
            <a:endParaRPr lang="it-IT" sz="31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Marco 10, 49-52 </a:t>
            </a: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                                </a:t>
            </a:r>
            <a:r>
              <a:rPr lang="it-IT" sz="31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Bartimeo</a:t>
            </a:r>
            <a:endParaRPr lang="it-IT" sz="31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  <a:p>
            <a:endParaRPr lang="it-IT" sz="3100" b="1" dirty="0" smtClean="0">
              <a:solidFill>
                <a:srgbClr val="FFFFFF"/>
              </a:solidFill>
              <a:cs typeface="Times New Roman"/>
            </a:endParaRPr>
          </a:p>
          <a:p>
            <a:endParaRPr lang="it-IT" sz="3100" b="1" dirty="0" smtClean="0">
              <a:solidFill>
                <a:srgbClr val="FFFFFF"/>
              </a:solidFill>
              <a:cs typeface="Times New Roman"/>
            </a:endParaRPr>
          </a:p>
          <a:p>
            <a:pPr algn="just"/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Gesù si fermò e disse: «Chiamatelo!». Chiamarono il cieco, dicendogli: «Coraggio! </a:t>
            </a:r>
            <a:r>
              <a:rPr lang="it-IT" sz="3100" b="1" dirty="0" err="1" smtClean="0">
                <a:solidFill>
                  <a:srgbClr val="FFFFFF"/>
                </a:solidFill>
                <a:cs typeface="Times New Roman"/>
              </a:rPr>
              <a:t>Àlzati</a:t>
            </a:r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, ti chiama!». Egli, gettato via il suo mantello, balzò in piedi e venne da Gesù. Allora Gesù gli disse: «Che cosa vuoi che io faccia per te?». E il cieco gli rispose: «</a:t>
            </a:r>
            <a:r>
              <a:rPr lang="it-IT" sz="3100" b="1" dirty="0" err="1" smtClean="0">
                <a:solidFill>
                  <a:srgbClr val="FFFFFF"/>
                </a:solidFill>
                <a:cs typeface="Times New Roman"/>
              </a:rPr>
              <a:t>Rabbunì</a:t>
            </a:r>
            <a:r>
              <a:rPr lang="it-IT" sz="3100" b="1" dirty="0" smtClean="0">
                <a:solidFill>
                  <a:srgbClr val="FFFFFF"/>
                </a:solidFill>
                <a:cs typeface="Times New Roman"/>
              </a:rPr>
              <a:t>, che io veda di nuovo!». E Gesù gli disse: «Va', la tua fede ti ha salvato». E subito vide di nuovo e lo seguiva lungo la strada.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2" y="0"/>
            <a:ext cx="420129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800" y="838200"/>
            <a:ext cx="84582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Mt 22, 2-3</a:t>
            </a: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Il regno dei cieli è simile a un re che fece un banchetto di nozze per suo figlio. Egli mandò i suoi servi a chiamare gli invitati alle nozze, ma questi non vollero </a:t>
            </a:r>
            <a:r>
              <a:rPr lang="it-IT" sz="31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venire…</a:t>
            </a:r>
            <a:endParaRPr lang="it-IT" sz="31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4800" y="838200"/>
            <a:ext cx="8458200" cy="24776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Mt 22, 8-9</a:t>
            </a: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Poi disse ai suoi servi: Il banchetto nuziale è pronto, ma gli invitati non ne erano degni; andate</a:t>
            </a: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ora ai crocicchi delle strade e tutti quelli che troverete, chiamateli alle nozze.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7200" y="3581400"/>
            <a:ext cx="8458200" cy="24776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Mt 22, 11-12</a:t>
            </a:r>
          </a:p>
          <a:p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Il re entrò per vedere i commensali e, scorto un tale che non indossava l’abito nuziale, gli disse: Amico, come hai potuto entrare qui senz’abito nuziale? Ed egli ammutolì.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lum bright="12000" contrast="23000"/>
          </a:blip>
          <a:stretch>
            <a:fillRect/>
          </a:stretch>
        </p:blipFill>
        <p:spPr>
          <a:xfrm>
            <a:off x="381000" y="368300"/>
            <a:ext cx="8229600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0"/>
            <a:ext cx="5029200" cy="407738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Lc</a:t>
            </a:r>
            <a:r>
              <a:rPr lang="it-IT" sz="34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15, 22-24</a:t>
            </a:r>
          </a:p>
          <a:p>
            <a:r>
              <a:rPr lang="it-IT" sz="3400" b="1" dirty="0" smtClean="0">
                <a:solidFill>
                  <a:srgbClr val="FFFFFF"/>
                </a:solidFill>
                <a:cs typeface="Times New Roman"/>
              </a:rPr>
              <a:t>Ma il padre disse ai servi: "Presto, portate qui il vestito più bello e fateglielo indossare, mettetegli l'anello al dito e i sandali ai piedi. </a:t>
            </a:r>
            <a:endParaRPr lang="it-IT" sz="3400" b="1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000" y="3886200"/>
            <a:ext cx="8382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b="1" dirty="0" smtClean="0">
                <a:solidFill>
                  <a:srgbClr val="FFFFFF"/>
                </a:solidFill>
                <a:cs typeface="Times New Roman"/>
              </a:rPr>
              <a:t>Prendete il vitello grasso, </a:t>
            </a:r>
            <a:r>
              <a:rPr lang="it-IT" sz="3500" b="1" dirty="0" err="1" smtClean="0">
                <a:solidFill>
                  <a:srgbClr val="FFFFFF"/>
                </a:solidFill>
                <a:cs typeface="Times New Roman"/>
              </a:rPr>
              <a:t>ammazzatelo</a:t>
            </a:r>
            <a:r>
              <a:rPr lang="it-IT" sz="3500" b="1" dirty="0" smtClean="0">
                <a:solidFill>
                  <a:srgbClr val="FFFFFF"/>
                </a:solidFill>
                <a:cs typeface="Times New Roman"/>
              </a:rPr>
              <a:t>, mangiamo e facciamo festa, perché questo mio figlio era morto ed è tornato in vita, era perduto ed è stato ritrovato". </a:t>
            </a:r>
          </a:p>
          <a:p>
            <a:r>
              <a:rPr lang="it-IT" sz="3500" b="1" dirty="0" smtClean="0">
                <a:solidFill>
                  <a:srgbClr val="FFFFFF"/>
                </a:solidFill>
                <a:cs typeface="Times New Roman"/>
              </a:rPr>
              <a:t>E cominciarono a far festa.</a:t>
            </a:r>
            <a:endParaRPr lang="it-IT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" y="290692"/>
            <a:ext cx="8458200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rgbClr val="000000"/>
                </a:solidFill>
                <a:latin typeface="Times New Roman"/>
                <a:ea typeface="Book Antiqua"/>
                <a:cs typeface="Times New Roman"/>
              </a:rPr>
              <a:t>Sia glorificato Iddio che solo, conviene ripeterlo, opera meraviglie, tutto porta a compimento e tutto rinnova! Ecco: quelli che ieri erano schiavi, ora sono liberi; quelli che erano contrassegnati dal disonore dei peccati, sono ora reintegrati nella libertà e nella giustizia interiore. </a:t>
            </a:r>
            <a:endParaRPr lang="it-IT" sz="44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8600" y="381000"/>
            <a:ext cx="8610600" cy="609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900" b="1" i="1" dirty="0" smtClean="0">
                <a:latin typeface="Times New Roman"/>
                <a:ea typeface="Book Antiqua"/>
                <a:cs typeface="Times New Roman"/>
              </a:rPr>
              <a:t>Né sono soltanto liberi, ma anche santi; non santi soltanto, ma giusti; non solo giusti ma figli; non figli soltanto, ma eredi; non solo eredi ma anche fratelli di Cristo; non fratelli di Cristo soltanto, ma coeredi; non solo coeredi, ma anche membra; non soltanto membra, ma tempio; non tempio soltanto, ma anche strumento dello Spirito. </a:t>
            </a:r>
          </a:p>
          <a:p>
            <a:pPr algn="r"/>
            <a:r>
              <a:rPr lang="it-IT" sz="3900" b="1" i="1" dirty="0" smtClean="0">
                <a:latin typeface="Times New Roman"/>
                <a:ea typeface="Book Antiqua"/>
                <a:cs typeface="Times New Roman"/>
              </a:rPr>
              <a:t>(S. Giovanni Crisostomo)</a:t>
            </a:r>
            <a:endParaRPr lang="it-IT" sz="39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" y="3505200"/>
            <a:ext cx="899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5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Finché sono nel mondo, sono la luce del mondo</a:t>
            </a:r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.</a:t>
            </a:r>
          </a:p>
          <a:p>
            <a:pPr algn="just"/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Detto questo sputò per terra, fece del fango con la saliva, spalmò il fango sugli occhi del cieco e gli disse: Và a lavarti nella piscina di </a:t>
            </a:r>
            <a:r>
              <a:rPr lang="it-IT" sz="35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Sìloe</a:t>
            </a:r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(</a:t>
            </a:r>
            <a:r>
              <a:rPr lang="it-IT" sz="3500" b="1" dirty="0" smtClean="0">
                <a:solidFill>
                  <a:srgbClr val="FFFF00"/>
                </a:solidFill>
                <a:ea typeface="Book Antiqua"/>
                <a:cs typeface="Times New Roman"/>
              </a:rPr>
              <a:t>che significa Inviato</a:t>
            </a:r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) (</a:t>
            </a:r>
            <a:r>
              <a:rPr lang="it-IT" sz="35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Gv</a:t>
            </a:r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</a:t>
            </a:r>
            <a:r>
              <a:rPr lang="it-IT" sz="35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9</a:t>
            </a:r>
            <a:r>
              <a:rPr lang="it-IT" sz="3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5-7).</a:t>
            </a:r>
            <a:endParaRPr lang="it-IT" sz="3500" b="1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8382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Guarigione di un cieco nato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517" y="0"/>
            <a:ext cx="4427483" cy="337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2505"/>
            <a:ext cx="89916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3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cs typeface="Times New Roman"/>
              </a:rPr>
              <a:t>Voi siete la luce del mondo; non può restare nascosta una città che sta sopra un monte, né si accende una lampada per metterla sotto il moggio, ma sul candelabro, e così fa luce a tutti quelli che sono nella casa.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6200" y="457200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2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cs typeface="Times New Roman"/>
              </a:rPr>
              <a:t>Così risplenda la vostra luce davanti agli uomini, perché vedano le vostre opere buone e rendano gloria al Padre vostro che è nei cieli (</a:t>
            </a:r>
            <a:r>
              <a:rPr lang="it-IT" sz="62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a typeface="Book Antiqua"/>
                <a:cs typeface="Times New Roman"/>
              </a:rPr>
              <a:t>Mt 5,14-16</a:t>
            </a:r>
            <a:r>
              <a:rPr lang="it-IT" sz="62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cs typeface="Times New Roman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1524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100" b="1" dirty="0" smtClean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a typeface="Book Antiqua"/>
                <a:cs typeface="Times New Roman"/>
              </a:rPr>
              <a:t>Come è possibile glorificare Dio? Vivendo per la gloria di Dio e facendo risplendere la nostra vita, secondo quanto è stato detto: «Brilli la vostra luce davanti agli uomini, affinché vedano le vostre opere buone e glorifichino il Padre vostro che è nei cieli» (</a:t>
            </a:r>
            <a:r>
              <a:rPr lang="it-IT" sz="4100" b="1" dirty="0" err="1" smtClean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a typeface="Book Antiqua"/>
                <a:cs typeface="Times New Roman"/>
              </a:rPr>
              <a:t>Mat</a:t>
            </a:r>
            <a:r>
              <a:rPr lang="it-IT" sz="4100" b="1" dirty="0" smtClean="0">
                <a:ln>
                  <a:solidFill>
                    <a:srgbClr val="FF6600"/>
                  </a:solidFill>
                </a:ln>
                <a:solidFill>
                  <a:srgbClr val="FFFF00"/>
                </a:solidFill>
                <a:ea typeface="Book Antiqua"/>
                <a:cs typeface="Times New Roman"/>
              </a:rPr>
              <a:t> 5,16). </a:t>
            </a:r>
            <a:endParaRPr lang="it-IT" sz="4100" b="1" dirty="0">
              <a:ln>
                <a:solidFill>
                  <a:srgbClr val="FF6600"/>
                </a:solidFill>
              </a:ln>
              <a:solidFill>
                <a:srgbClr val="FFFF00"/>
              </a:solidFill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8600" y="117692"/>
            <a:ext cx="86106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Book Antiqua"/>
                <a:cs typeface="Times New Roman"/>
              </a:rPr>
              <a:t>Nulla, infatti, contribuisce tanto alla gloria di Dio quanto una condotta esemplare. Come la luce del sole rischiara coi suoi raggi il volto di quelli che la guardano, così la virtù attira a contemplare coloro che la guardano ed incita gli spiriti retti a render gloria al Signore. Dunque, qualunque cosa facciamo, facciamolo in modo da indurre quelli che ci vedono a glorificare Dio, perché sta scritto: «Qualunque cosa facciate, tutto fate a gloria di Dio».</a:t>
            </a:r>
          </a:p>
          <a:p>
            <a:pPr algn="r"/>
            <a:r>
              <a:rPr lang="it-IT" sz="3600" b="1" dirty="0" smtClean="0">
                <a:ln w="0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a typeface="Book Antiqua"/>
                <a:cs typeface="Times New Roman"/>
              </a:rPr>
              <a:t>(S. Giovanni Crisostomo).</a:t>
            </a:r>
            <a:endParaRPr lang="it-IT" sz="3600" b="1" dirty="0">
              <a:ln w="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48768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Footlight MT Light"/>
              </a:rPr>
              <a:t>Il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43400" y="0"/>
            <a:ext cx="4800600" cy="677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1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Ap</a:t>
            </a:r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 19,7-9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Rallegriamoci ed esultiamo,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rendiamo a Lui gloria,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perché sono giunte le nozze dell'Agnello;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la sua sposa è pronta: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le fu data una veste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di lino puro e splendente.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La veste di lino sono le opere giuste dei santi.</a:t>
            </a:r>
          </a:p>
          <a:p>
            <a:pPr algn="ctr"/>
            <a:r>
              <a:rPr lang="it-IT" sz="31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Allora l'angelo mi disse: «Scrivi: Beati gli invitati al banchetto di nozze dell'Agnello!». </a:t>
            </a:r>
            <a:endParaRPr lang="it-IT" sz="3100" b="1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685800"/>
            <a:ext cx="4149745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8600" y="2286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Il Primogenito prese un corpo, velo della sua gloria. Lo sposo immortale brilla in questo abito.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637"/>
            <a:ext cx="4114800" cy="30473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381000"/>
            <a:ext cx="2514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152400" y="4751219"/>
            <a:ext cx="4800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Sbianca le mie macchie al tuo banchetto di nozze con la tua luce! </a:t>
            </a:r>
          </a:p>
          <a:p>
            <a:pPr algn="ctr"/>
            <a:r>
              <a:rPr lang="it-IT" sz="2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(</a:t>
            </a:r>
            <a:r>
              <a:rPr lang="it-IT" sz="25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Efrem</a:t>
            </a:r>
            <a:r>
              <a:rPr lang="it-IT" sz="2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Carmi </a:t>
            </a:r>
            <a:r>
              <a:rPr lang="it-IT" sz="25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nisibeni</a:t>
            </a:r>
            <a:r>
              <a:rPr lang="it-IT" sz="25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, 43,21).</a:t>
            </a:r>
            <a:endParaRPr lang="it-IT" sz="2500" b="1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4800" y="37233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I nostri corpi, che sono il tuo vestito, </a:t>
            </a:r>
            <a:r>
              <a:rPr lang="it-IT" sz="3200" b="1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splendano…</a:t>
            </a:r>
            <a:endParaRPr lang="it-IT" sz="3200" b="1" dirty="0" smtClean="0">
              <a:solidFill>
                <a:srgbClr val="FFFFFF"/>
              </a:solidFill>
              <a:ea typeface="Book Antiqua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28600" y="2209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FF"/>
                </a:solidFill>
                <a:ea typeface="Book Antiqua"/>
                <a:cs typeface="Times New Roman"/>
              </a:rPr>
              <a:t>Che gli invitati nelle loro vesti assomiglino a Lui nella sua.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38600" y="0"/>
            <a:ext cx="4953000" cy="681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E’ necessario infatti che questo corpo corruttibile si vesta di incorruttibilità e questo corpo mortale si vesta di immortalità. </a:t>
            </a:r>
          </a:p>
          <a:p>
            <a:pPr algn="ctr"/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Quando poi questo corpo corruttibile si sarà vestito d’incorruttibilità e questo corpo mortale d’immortalità, si compirà la parola della Scrittura:</a:t>
            </a:r>
          </a:p>
          <a:p>
            <a:pPr algn="ctr"/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La morte è stata ingoiata per la vittoria. Dov’è, o morte, la tua vittoria? Dov’è, o morte, il tuo pungiglione?...</a:t>
            </a:r>
          </a:p>
          <a:p>
            <a:pPr algn="ctr"/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Siano rese grazie a Dio che ci dà la vittoria per mezzo del Signore nostro Gesù Cristo! Perciò, fratelli miei carissimi, rimanete saldi e irremovibili, prodigandovi sempre nell’opera del Signore, sapendo che la vostra fatica non è vana nel Signore </a:t>
            </a:r>
          </a:p>
          <a:p>
            <a:pPr algn="ctr"/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(</a:t>
            </a:r>
            <a:r>
              <a:rPr lang="it-IT" sz="2300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1</a:t>
            </a:r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 </a:t>
            </a:r>
            <a:r>
              <a:rPr lang="it-IT" sz="2300" dirty="0" err="1" smtClean="0">
                <a:solidFill>
                  <a:srgbClr val="FFFFFF"/>
                </a:solidFill>
                <a:ea typeface="Book Antiqua"/>
                <a:cs typeface="Times New Roman"/>
              </a:rPr>
              <a:t>Cor</a:t>
            </a:r>
            <a:r>
              <a:rPr lang="it-IT" sz="2300" dirty="0" smtClean="0">
                <a:solidFill>
                  <a:srgbClr val="FFFFFF"/>
                </a:solidFill>
                <a:ea typeface="Book Antiqua"/>
                <a:cs typeface="Times New Roman"/>
              </a:rPr>
              <a:t> 15, 53-55.57-58). </a:t>
            </a:r>
            <a:endParaRPr lang="it-IT" sz="2300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3886200" cy="565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3517900"/>
            <a:ext cx="3695700" cy="3340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2400" y="2133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900" b="1" dirty="0" smtClean="0">
                <a:solidFill>
                  <a:srgbClr val="FFFF00"/>
                </a:solidFill>
              </a:rPr>
              <a:t>Sulle Offerte</a:t>
            </a:r>
          </a:p>
          <a:p>
            <a:endParaRPr lang="it-IT" sz="39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lum bright="17000"/>
          </a:blip>
          <a:stretch>
            <a:fillRect/>
          </a:stretch>
        </p:blipFill>
        <p:spPr>
          <a:xfrm>
            <a:off x="1955800" y="152400"/>
            <a:ext cx="71882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048000"/>
            <a:ext cx="6019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Accetta, o Padre, la nostra offerta in questa notte di luce, e per questo misterioso scambio di doni trasformarci nel Cristo tuo Figlio, che ha innalzato l'uomo accanto a te nella gloria. </a:t>
            </a:r>
          </a:p>
          <a:p>
            <a:pPr algn="ctr"/>
            <a:r>
              <a:rPr lang="it-IT" sz="3000" b="1" dirty="0" smtClean="0">
                <a:solidFill>
                  <a:srgbClr val="FFFF00"/>
                </a:solidFill>
              </a:rPr>
              <a:t>Per Cristo nostro Signore.</a:t>
            </a:r>
            <a:endParaRPr lang="it-IT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4850963" cy="4093428"/>
          </a:xfrm>
          <a:prstGeom prst="rect">
            <a:avLst/>
          </a:prstGeom>
          <a:noFill/>
        </p:spPr>
        <p:txBody>
          <a:bodyPr vert="horz"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cs typeface="Footlight MT Light"/>
              </a:rPr>
              <a:t>La </a:t>
            </a:r>
          </a:p>
          <a:p>
            <a:pPr algn="ctr"/>
            <a:r>
              <a:rPr lang="it-IT" sz="1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cs typeface="Footlight MT Light"/>
              </a:rPr>
              <a:t>Luce</a:t>
            </a:r>
            <a:endParaRPr lang="it-IT" sz="1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cs typeface="Footlight MT Ligh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6000" contrast="35000"/>
          </a:blip>
          <a:srcRect/>
          <a:stretch>
            <a:fillRect/>
          </a:stretch>
        </p:blipFill>
        <p:spPr bwMode="auto">
          <a:xfrm>
            <a:off x="4343400" y="0"/>
            <a:ext cx="48006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52400"/>
            <a:ext cx="723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 smtClean="0">
                <a:solidFill>
                  <a:schemeClr val="bg1"/>
                </a:solidFill>
              </a:rPr>
              <a:t>Il popolo che camminava nelle tenebre ha visto una grande luce; su coloro che abitavano in terra tenebrosa una luce rifulse. </a:t>
            </a:r>
            <a:r>
              <a:rPr lang="it-IT" sz="2600" dirty="0" smtClean="0">
                <a:solidFill>
                  <a:schemeClr val="bg1"/>
                </a:solidFill>
              </a:rPr>
              <a:t>(Is 9,1)</a:t>
            </a:r>
            <a:r>
              <a:rPr lang="it-IT" sz="2600" i="1" dirty="0" smtClean="0">
                <a:solidFill>
                  <a:schemeClr val="bg1"/>
                </a:solidFill>
              </a:rPr>
              <a:t>.</a:t>
            </a:r>
            <a:endParaRPr lang="it-IT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1600200"/>
            <a:ext cx="8610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300" b="1" dirty="0" smtClean="0">
                <a:solidFill>
                  <a:srgbClr val="FFFFFF"/>
                </a:solidFill>
                <a:ea typeface="Book Antiqua"/>
                <a:cs typeface="Book Antiqua"/>
              </a:rPr>
              <a:t>I nostri progenitori Adamo ed Eva sono stati costituiti in uno stato “</a:t>
            </a:r>
            <a:r>
              <a:rPr lang="it-IT" sz="4300" b="1" dirty="0" smtClean="0">
                <a:solidFill>
                  <a:srgbClr val="FFFF00"/>
                </a:solidFill>
                <a:ea typeface="Book Antiqua"/>
                <a:cs typeface="Book Antiqua"/>
              </a:rPr>
              <a:t>di santità e di giustizia originali</a:t>
            </a:r>
            <a:r>
              <a:rPr lang="it-IT" sz="4300" b="1" dirty="0" smtClean="0">
                <a:solidFill>
                  <a:srgbClr val="FFFFFF"/>
                </a:solidFill>
                <a:ea typeface="Book Antiqua"/>
                <a:cs typeface="Book Antiqua"/>
              </a:rPr>
              <a:t>”. La grazia della santità originale era una “</a:t>
            </a:r>
            <a:r>
              <a:rPr lang="it-IT" sz="4300" b="1" dirty="0" smtClean="0">
                <a:solidFill>
                  <a:srgbClr val="FFFF00"/>
                </a:solidFill>
                <a:ea typeface="Book Antiqua"/>
                <a:cs typeface="Book Antiqua"/>
              </a:rPr>
              <a:t>partecipazione alla vita divina</a:t>
            </a:r>
            <a:r>
              <a:rPr lang="it-IT" sz="4300" b="1" dirty="0" smtClean="0">
                <a:solidFill>
                  <a:srgbClr val="FFFFFF"/>
                </a:solidFill>
                <a:ea typeface="Book Antiqua"/>
                <a:cs typeface="Book Antiqua"/>
              </a:rPr>
              <a:t>” </a:t>
            </a:r>
          </a:p>
          <a:p>
            <a:pPr algn="r"/>
            <a:r>
              <a:rPr lang="it-IT" sz="4300" b="1" dirty="0" smtClean="0">
                <a:solidFill>
                  <a:srgbClr val="FFFFFF"/>
                </a:solidFill>
                <a:ea typeface="Book Antiqua"/>
                <a:cs typeface="Book Antiqua"/>
              </a:rPr>
              <a:t>(CCC 375).</a:t>
            </a:r>
            <a:endParaRPr lang="it-IT" sz="4300" b="1" i="1" dirty="0">
              <a:solidFill>
                <a:srgbClr val="FFFFFF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" y="4419600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solidFill>
                  <a:srgbClr val="FFFFFF"/>
                </a:solidFill>
                <a:ea typeface="Book Antiqua"/>
                <a:cs typeface="Book Antiqua"/>
              </a:rPr>
              <a:t>La Scrittura mostra le conseguenze drammatiche di questa prima disobbedienza. Adamo ed Eva perdono immediatamente la grazia della santità originale [</a:t>
            </a:r>
            <a:r>
              <a:rPr lang="it-IT" sz="2600" dirty="0" err="1" smtClean="0">
                <a:solidFill>
                  <a:srgbClr val="FFFFFF"/>
                </a:solidFill>
                <a:ea typeface="Book Antiqua"/>
                <a:cs typeface="Book Antiqua"/>
              </a:rPr>
              <a:t>Cf</a:t>
            </a:r>
            <a:r>
              <a:rPr lang="it-IT" sz="2600" dirty="0" smtClean="0">
                <a:solidFill>
                  <a:srgbClr val="FFFFFF"/>
                </a:solidFill>
                <a:ea typeface="Book Antiqua"/>
                <a:cs typeface="Book Antiqua"/>
              </a:rPr>
              <a:t> Rm3,23 ]. </a:t>
            </a:r>
          </a:p>
          <a:p>
            <a:pPr algn="ctr"/>
            <a:r>
              <a:rPr lang="it-IT" sz="2600" dirty="0" smtClean="0">
                <a:solidFill>
                  <a:srgbClr val="FFFFFF"/>
                </a:solidFill>
                <a:ea typeface="Book Antiqua"/>
                <a:cs typeface="Book Antiqua"/>
              </a:rPr>
              <a:t>Hanno paura di quel Dio di cui si </a:t>
            </a:r>
            <a:r>
              <a:rPr lang="it-IT" sz="2600" dirty="0" err="1" smtClean="0">
                <a:solidFill>
                  <a:srgbClr val="FFFFFF"/>
                </a:solidFill>
                <a:ea typeface="Book Antiqua"/>
                <a:cs typeface="Book Antiqua"/>
              </a:rPr>
              <a:t>son</a:t>
            </a:r>
            <a:r>
              <a:rPr lang="it-IT" sz="2600" dirty="0" smtClean="0">
                <a:solidFill>
                  <a:srgbClr val="FFFFFF"/>
                </a:solidFill>
                <a:ea typeface="Book Antiqua"/>
                <a:cs typeface="Book Antiqua"/>
              </a:rPr>
              <a:t> fatti una falsa immagine, quella cioè di un Dio geloso delle proprie prerogative (CCC 399).</a:t>
            </a:r>
            <a:endParaRPr lang="it-IT" sz="2600" i="1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7169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533400"/>
            <a:ext cx="8763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(CCC 400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) L'armonia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nella quale essi erano posti, grazie alla giustizia originale, è distrutta; la padronanza delle facoltà spirituali dell'anima sul corpo è infranta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;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l'unione dell'uomo e della donna è sottoposta a tensioni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;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i loro rapporti saranno segnati dalla concupiscenza e dalla tendenza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all'asservimento.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L'armonia con la creazione è spezzata: la creazione visibile è diventata aliena e ostile </a:t>
            </a:r>
            <a:r>
              <a:rPr lang="it-IT" sz="3700" dirty="0" smtClean="0">
                <a:solidFill>
                  <a:srgbClr val="FFFFFF"/>
                </a:solidFill>
                <a:ea typeface="Book Antiqua"/>
                <a:cs typeface="Book Antiqua"/>
              </a:rPr>
              <a:t>all'uomo. </a:t>
            </a:r>
            <a:endParaRPr lang="it-IT" sz="3700" i="1" dirty="0">
              <a:solidFill>
                <a:srgbClr val="FFFFFF"/>
              </a:solidFill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6858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FF"/>
                </a:solidFill>
                <a:ea typeface="Book Antiqua"/>
                <a:cs typeface="Book Antiqua"/>
              </a:rPr>
              <a:t>A causa dell'uomo, la creazione è “sottomessa alla caducità”. Infine, la conseguenza esplicitamente annunziata nell'ipotesi della disobbedienza si realizzerà: l'uomo tornerà in polvere, quella polvere dalla quale è stato tratto. La morte entra nella storia </a:t>
            </a:r>
            <a:r>
              <a:rPr lang="it-IT" sz="4000" dirty="0" smtClean="0">
                <a:solidFill>
                  <a:srgbClr val="FFFFFF"/>
                </a:solidFill>
                <a:ea typeface="Book Antiqua"/>
                <a:cs typeface="Book Antiqua"/>
              </a:rPr>
              <a:t>dell'umanità. </a:t>
            </a:r>
            <a:endParaRPr lang="it-IT" sz="4000" dirty="0" smtClean="0">
              <a:solidFill>
                <a:srgbClr val="FFFFFF"/>
              </a:solidFill>
              <a:ea typeface="Book Antiqua"/>
              <a:cs typeface="Book Antiqua"/>
            </a:endParaRPr>
          </a:p>
          <a:p>
            <a:pPr algn="r"/>
            <a:r>
              <a:rPr lang="it-IT" sz="4000" dirty="0" smtClean="0">
                <a:solidFill>
                  <a:srgbClr val="FFFFFF"/>
                </a:solidFill>
                <a:ea typeface="Book Antiqua"/>
                <a:cs typeface="Book Antiqua"/>
              </a:rPr>
              <a:t>(CCC 400</a:t>
            </a:r>
            <a:r>
              <a:rPr lang="it-IT" sz="4000" dirty="0" smtClean="0">
                <a:solidFill>
                  <a:srgbClr val="FFFFFF"/>
                </a:solidFill>
                <a:ea typeface="Book Antiqua"/>
                <a:cs typeface="Book Antiqua"/>
              </a:rPr>
              <a:t>)</a:t>
            </a:r>
            <a:endParaRPr lang="it-IT" sz="4000" i="1" dirty="0">
              <a:solidFill>
                <a:srgbClr val="FFFFFF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00" y="304800"/>
            <a:ext cx="4572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FF"/>
                </a:solidFill>
                <a:ea typeface="Book Antiqua"/>
                <a:cs typeface="Book Antiqua"/>
              </a:rPr>
              <a:t>Quando Adamo peccò e fu spogliato della gloria che lo rivestiva, egli coprì la sua nudità con foglie di fico. Il nostro Salvatore venne e subì dei tormenti per guarire le ferite di Adamo e dare una veste di gloria alla sua nudità. (S. </a:t>
            </a:r>
            <a:r>
              <a:rPr lang="it-IT" sz="3600" b="1" dirty="0" err="1" smtClean="0">
                <a:solidFill>
                  <a:srgbClr val="FFFFFF"/>
                </a:solidFill>
                <a:ea typeface="Book Antiqua"/>
                <a:cs typeface="Book Antiqua"/>
              </a:rPr>
              <a:t>Efrem</a:t>
            </a:r>
            <a:r>
              <a:rPr lang="it-IT" sz="3600" b="1" dirty="0" smtClean="0">
                <a:solidFill>
                  <a:srgbClr val="FFFFFF"/>
                </a:solidFill>
                <a:ea typeface="Book Antiqua"/>
                <a:cs typeface="Book Antiqua"/>
              </a:rPr>
              <a:t>)</a:t>
            </a:r>
            <a:endParaRPr lang="it-IT" sz="3600" b="1" i="1" dirty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6000" contrast="35000"/>
          </a:blip>
          <a:srcRect/>
          <a:stretch>
            <a:fillRect/>
          </a:stretch>
        </p:blipFill>
        <p:spPr bwMode="auto">
          <a:xfrm>
            <a:off x="4734146" y="381000"/>
            <a:ext cx="4409853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21769</TotalTime>
  <Words>2188</Words>
  <Application>Microsoft Macintosh PowerPoint</Application>
  <PresentationFormat>Presentazione su schermo (4:3)</PresentationFormat>
  <Paragraphs>184</Paragraphs>
  <Slides>33</Slides>
  <Notes>4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Padre Armando</dc:creator>
  <cp:lastModifiedBy>P. Armando Santoro omv</cp:lastModifiedBy>
  <cp:revision>295</cp:revision>
  <dcterms:created xsi:type="dcterms:W3CDTF">2013-12-21T07:46:01Z</dcterms:created>
  <dcterms:modified xsi:type="dcterms:W3CDTF">2013-12-21T08:26:35Z</dcterms:modified>
</cp:coreProperties>
</file>