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0"/>
  </p:notesMasterIdLst>
  <p:sldIdLst>
    <p:sldId id="333" r:id="rId2"/>
    <p:sldId id="298" r:id="rId3"/>
    <p:sldId id="330" r:id="rId4"/>
    <p:sldId id="334" r:id="rId5"/>
    <p:sldId id="326" r:id="rId6"/>
    <p:sldId id="335" r:id="rId7"/>
    <p:sldId id="282" r:id="rId8"/>
    <p:sldId id="344" r:id="rId9"/>
    <p:sldId id="337" r:id="rId10"/>
    <p:sldId id="338" r:id="rId11"/>
    <p:sldId id="336" r:id="rId12"/>
    <p:sldId id="297" r:id="rId13"/>
    <p:sldId id="340" r:id="rId14"/>
    <p:sldId id="331" r:id="rId15"/>
    <p:sldId id="329" r:id="rId16"/>
    <p:sldId id="341" r:id="rId17"/>
    <p:sldId id="343" r:id="rId18"/>
    <p:sldId id="342" r:id="rId19"/>
    <p:sldId id="350" r:id="rId20"/>
    <p:sldId id="345" r:id="rId21"/>
    <p:sldId id="346" r:id="rId22"/>
    <p:sldId id="347" r:id="rId23"/>
    <p:sldId id="348" r:id="rId24"/>
    <p:sldId id="349" r:id="rId25"/>
    <p:sldId id="351" r:id="rId26"/>
    <p:sldId id="352" r:id="rId27"/>
    <p:sldId id="353" r:id="rId28"/>
    <p:sldId id="354" r:id="rId2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loop="1" showNarration="1">
    <p:kiosk/>
    <p:sldRg st="1" end="28"/>
    <p:penClr>
      <a:schemeClr val="tx1"/>
    </p:penClr>
  </p:showPr>
  <p:clrMru>
    <a:srgbClr val="FFCC66"/>
    <a:srgbClr val="800000"/>
    <a:srgbClr val="A45C10"/>
    <a:srgbClr val="FF0080"/>
    <a:srgbClr val="543436"/>
    <a:srgbClr val="66FFCC"/>
    <a:srgbClr val="FF6FCF"/>
    <a:srgbClr val="00CC66"/>
    <a:srgbClr val="00FF00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87287" autoAdjust="0"/>
  </p:normalViewPr>
  <p:slideViewPr>
    <p:cSldViewPr>
      <p:cViewPr>
        <p:scale>
          <a:sx n="100" d="100"/>
          <a:sy n="100" d="100"/>
        </p:scale>
        <p:origin x="-480" y="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32915-978D-6345-BB60-2BF6D99704B7}" type="datetimeFigureOut">
              <a:rPr lang="it-IT" smtClean="0"/>
              <a:pPr/>
              <a:t>22-11-2013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9CB42-F93E-AB4D-8D33-71F527D00197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877A-58CE-43FC-9F8C-5B7AF0084D51}" type="datetimeFigureOut">
              <a:rPr lang="it-IT" smtClean="0"/>
              <a:pPr/>
              <a:t>22-11-2013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030-AC64-4243-8271-BF1749E8D3B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Click="0" advTm="6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877A-58CE-43FC-9F8C-5B7AF0084D51}" type="datetimeFigureOut">
              <a:rPr lang="it-IT" smtClean="0"/>
              <a:pPr/>
              <a:t>22-11-2013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030-AC64-4243-8271-BF1749E8D3B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Click="0" advTm="6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877A-58CE-43FC-9F8C-5B7AF0084D51}" type="datetimeFigureOut">
              <a:rPr lang="it-IT" smtClean="0"/>
              <a:pPr/>
              <a:t>22-11-2013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030-AC64-4243-8271-BF1749E8D3B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Click="0" advTm="6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877A-58CE-43FC-9F8C-5B7AF0084D51}" type="datetimeFigureOut">
              <a:rPr lang="it-IT" smtClean="0"/>
              <a:pPr/>
              <a:t>22-11-2013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030-AC64-4243-8271-BF1749E8D3B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Click="0" advTm="6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877A-58CE-43FC-9F8C-5B7AF0084D51}" type="datetimeFigureOut">
              <a:rPr lang="it-IT" smtClean="0"/>
              <a:pPr/>
              <a:t>22-11-2013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030-AC64-4243-8271-BF1749E8D3B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Click="0" advTm="6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877A-58CE-43FC-9F8C-5B7AF0084D51}" type="datetimeFigureOut">
              <a:rPr lang="it-IT" smtClean="0"/>
              <a:pPr/>
              <a:t>22-11-2013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030-AC64-4243-8271-BF1749E8D3B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Click="0" advTm="6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877A-58CE-43FC-9F8C-5B7AF0084D51}" type="datetimeFigureOut">
              <a:rPr lang="it-IT" smtClean="0"/>
              <a:pPr/>
              <a:t>22-11-2013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030-AC64-4243-8271-BF1749E8D3B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Click="0" advTm="6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877A-58CE-43FC-9F8C-5B7AF0084D51}" type="datetimeFigureOut">
              <a:rPr lang="it-IT" smtClean="0"/>
              <a:pPr/>
              <a:t>22-11-2013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030-AC64-4243-8271-BF1749E8D3B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Click="0" advTm="6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877A-58CE-43FC-9F8C-5B7AF0084D51}" type="datetimeFigureOut">
              <a:rPr lang="it-IT" smtClean="0"/>
              <a:pPr/>
              <a:t>22-11-2013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030-AC64-4243-8271-BF1749E8D3B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Click="0" advTm="6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877A-58CE-43FC-9F8C-5B7AF0084D51}" type="datetimeFigureOut">
              <a:rPr lang="it-IT" smtClean="0"/>
              <a:pPr/>
              <a:t>22-11-2013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030-AC64-4243-8271-BF1749E8D3B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Click="0" advTm="6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B877A-58CE-43FC-9F8C-5B7AF0084D51}" type="datetimeFigureOut">
              <a:rPr lang="it-IT" smtClean="0"/>
              <a:pPr/>
              <a:t>22-11-2013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7D030-AC64-4243-8271-BF1749E8D3B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ransition spd="slow" advClick="0" advTm="6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B877A-58CE-43FC-9F8C-5B7AF0084D51}" type="datetimeFigureOut">
              <a:rPr lang="it-IT" smtClean="0"/>
              <a:pPr/>
              <a:t>22-11-2013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7D030-AC64-4243-8271-BF1749E8D3B5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6000">
    <p:dissolv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257800" y="1524000"/>
            <a:ext cx="35052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300" b="1" dirty="0" smtClean="0"/>
              <a:t>Liturgia alla Sorgente</a:t>
            </a:r>
            <a:endParaRPr lang="it-IT" sz="63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6200"/>
            <a:ext cx="5105400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81600" y="0"/>
            <a:ext cx="37338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700" b="1" dirty="0" smtClean="0"/>
              <a:t>La realtà vera, definitiva di tutta quanta la creazione rimane il Cristo che abbraccia e unisce a sé tutta quanta la creazione come suo &lt;&lt;pleroma&gt;&gt; per donare a tutto la sua vita. </a:t>
            </a:r>
            <a:r>
              <a:rPr lang="it-IT" sz="3700" b="1" dirty="0" err="1" smtClean="0"/>
              <a:t>Barsotti</a:t>
            </a:r>
            <a:endParaRPr lang="it-IT" sz="37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13594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t1.gstatic.com/images?q=tbn:ANd9GcQDTTQwNuBzMMqz-Rg8Nks8k81yJ378phiw0QrbEg1f3bFURDt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1" y="756897"/>
            <a:ext cx="2057400" cy="5339103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152400" y="1828800"/>
            <a:ext cx="78486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b="1" smtClean="0">
                <a:solidFill>
                  <a:srgbClr val="FFFFFF"/>
                </a:solidFill>
                <a:ea typeface="Book Antiqua"/>
                <a:cs typeface="Book Antiqua"/>
              </a:rPr>
              <a:t>Il Cristo ieri e oggi: </a:t>
            </a:r>
          </a:p>
          <a:p>
            <a:r>
              <a:rPr lang="it-IT" sz="4600" b="1" smtClean="0">
                <a:solidFill>
                  <a:srgbClr val="FFFFFF"/>
                </a:solidFill>
                <a:ea typeface="Book Antiqua"/>
                <a:cs typeface="Book Antiqua"/>
              </a:rPr>
              <a:t>Principio e Fine, Alfa e Omega. </a:t>
            </a:r>
          </a:p>
          <a:p>
            <a:r>
              <a:rPr lang="it-IT" sz="4600" b="1" smtClean="0">
                <a:solidFill>
                  <a:srgbClr val="FFFFFF"/>
                </a:solidFill>
                <a:ea typeface="Book Antiqua"/>
                <a:cs typeface="Book Antiqua"/>
              </a:rPr>
              <a:t>A lui appartengono </a:t>
            </a:r>
          </a:p>
          <a:p>
            <a:r>
              <a:rPr lang="it-IT" sz="4600" b="1" smtClean="0">
                <a:solidFill>
                  <a:srgbClr val="FFFFFF"/>
                </a:solidFill>
                <a:ea typeface="Book Antiqua"/>
                <a:cs typeface="Book Antiqua"/>
              </a:rPr>
              <a:t>il tempo e i secoli. </a:t>
            </a:r>
          </a:p>
          <a:p>
            <a:r>
              <a:rPr lang="it-IT" sz="4600" b="1" smtClean="0">
                <a:solidFill>
                  <a:srgbClr val="FFFFFF"/>
                </a:solidFill>
                <a:ea typeface="Book Antiqua"/>
                <a:cs typeface="Book Antiqua"/>
              </a:rPr>
              <a:t>A lui la gloria e il potere </a:t>
            </a:r>
          </a:p>
          <a:p>
            <a:r>
              <a:rPr lang="it-IT" sz="4600" b="1" smtClean="0">
                <a:solidFill>
                  <a:srgbClr val="FFFFFF"/>
                </a:solidFill>
                <a:ea typeface="Book Antiqua"/>
                <a:cs typeface="Book Antiqua"/>
              </a:rPr>
              <a:t>per tutti i secoli in eterno. Amen.</a:t>
            </a:r>
            <a:endParaRPr lang="it-IT" sz="4600" b="1" i="1" dirty="0">
              <a:solidFill>
                <a:srgbClr val="FFFFFF"/>
              </a:solidFill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28600"/>
            <a:ext cx="66294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100" b="1" dirty="0" smtClean="0">
                <a:solidFill>
                  <a:srgbClr val="FFFFFF"/>
                </a:solidFill>
                <a:ea typeface="Verdana"/>
                <a:cs typeface="Verdana"/>
              </a:rPr>
              <a:t>La Veglia Pasquale</a:t>
            </a:r>
            <a:endParaRPr lang="en-US" sz="6100" b="1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09600" y="381000"/>
            <a:ext cx="80772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700" b="1" dirty="0" err="1" smtClean="0"/>
              <a:t> </a:t>
            </a:r>
            <a:r>
              <a:rPr lang="it-IT" sz="6700" b="1" dirty="0" smtClean="0"/>
              <a:t>“</a:t>
            </a:r>
            <a:r>
              <a:rPr lang="it-IT" sz="6700" b="1" dirty="0" err="1" smtClean="0">
                <a:cs typeface="Edwardian Script ITC"/>
              </a:rPr>
              <a:t>L</a:t>
            </a:r>
            <a:r>
              <a:rPr lang="it-IT" sz="6700" b="1" dirty="0" smtClean="0">
                <a:cs typeface="Edwardian Script ITC"/>
              </a:rPr>
              <a:t>’uomo è redento: la sua redenzione non avverrà domani, ma avviene nell’atto di una fede che lo inserisce nel Cristo”.</a:t>
            </a:r>
            <a:endParaRPr lang="it-IT" sz="6700" dirty="0">
              <a:cs typeface="Edwardian Script IT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95665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6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lum bright="32000"/>
          </a:blip>
          <a:stretch>
            <a:fillRect/>
          </a:stretch>
        </p:blipFill>
        <p:spPr>
          <a:xfrm>
            <a:off x="0" y="0"/>
            <a:ext cx="3657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/>
          <p:cNvSpPr txBox="1"/>
          <p:nvPr/>
        </p:nvSpPr>
        <p:spPr>
          <a:xfrm>
            <a:off x="2209800" y="0"/>
            <a:ext cx="69342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5500" b="1" dirty="0" smtClean="0"/>
              <a:t>Solo nella misura in cui non ho fede, o in cui la mia fede è povera, il paradiso è &lt;&lt;aldilà&gt;&gt;. </a:t>
            </a:r>
          </a:p>
          <a:p>
            <a:pPr algn="ctr"/>
            <a:r>
              <a:rPr lang="it-IT" sz="5500" b="1" dirty="0" smtClean="0">
                <a:cs typeface="Edwardian Script ITC"/>
              </a:rPr>
              <a:t>In verità non c’è nulla al di là </a:t>
            </a:r>
          </a:p>
          <a:p>
            <a:pPr algn="ctr"/>
            <a:r>
              <a:rPr lang="it-IT" sz="5500" b="1" dirty="0" smtClean="0">
                <a:cs typeface="Edwardian Script ITC"/>
              </a:rPr>
              <a:t>del Mistero del </a:t>
            </a:r>
            <a:r>
              <a:rPr lang="it-IT" sz="5500" b="1" dirty="0" err="1" smtClean="0">
                <a:cs typeface="Edwardian Script ITC"/>
              </a:rPr>
              <a:t>Cristo…</a:t>
            </a:r>
            <a:r>
              <a:rPr lang="it-IT" sz="5500" b="1" dirty="0" smtClean="0">
                <a:cs typeface="Edwardian Script ITC"/>
              </a:rPr>
              <a:t> </a:t>
            </a:r>
          </a:p>
          <a:p>
            <a:pPr algn="r"/>
            <a:r>
              <a:rPr lang="it-IT" sz="4400" b="1" dirty="0" err="1" smtClean="0">
                <a:cs typeface="Edwardian Script ITC"/>
              </a:rPr>
              <a:t>Barsotti</a:t>
            </a:r>
            <a:endParaRPr lang="it-IT" sz="4400" dirty="0">
              <a:cs typeface="Edwardian Script ITC"/>
            </a:endParaRPr>
          </a:p>
        </p:txBody>
      </p:sp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36600"/>
            <a:ext cx="8470900" cy="6121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… </a:t>
            </a:r>
            <a:r>
              <a:rPr lang="en-US" sz="4800" b="1" dirty="0" err="1" smtClean="0"/>
              <a:t>il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disegno</a:t>
            </a:r>
            <a:r>
              <a:rPr lang="en-US" sz="4800" b="1" dirty="0" smtClean="0"/>
              <a:t> di </a:t>
            </a:r>
            <a:r>
              <a:rPr lang="en-US" sz="4800" b="1" dirty="0" err="1" smtClean="0"/>
              <a:t>ricapitolare</a:t>
            </a:r>
            <a:r>
              <a:rPr lang="en-US" sz="4800" b="1" dirty="0" smtClean="0"/>
              <a:t> in Cristo </a:t>
            </a:r>
            <a:r>
              <a:rPr lang="en-US" sz="4800" b="1" dirty="0" err="1" smtClean="0"/>
              <a:t>tutte</a:t>
            </a:r>
            <a:r>
              <a:rPr lang="en-US" sz="4800" b="1" dirty="0" smtClean="0"/>
              <a:t> le </a:t>
            </a:r>
            <a:r>
              <a:rPr lang="en-US" sz="4800" b="1" dirty="0" err="1" smtClean="0"/>
              <a:t>cose, quelle</a:t>
            </a:r>
            <a:r>
              <a:rPr lang="en-US" sz="4800" b="1" dirty="0" smtClean="0"/>
              <a:t> del </a:t>
            </a:r>
            <a:r>
              <a:rPr lang="en-US" sz="4800" b="1" dirty="0" err="1" smtClean="0"/>
              <a:t>cielo</a:t>
            </a:r>
            <a:r>
              <a:rPr lang="en-US" sz="4800" b="1" dirty="0" smtClean="0"/>
              <a:t> come </a:t>
            </a:r>
            <a:r>
              <a:rPr lang="en-US" sz="4800" b="1" dirty="0" err="1" smtClean="0"/>
              <a:t>quelle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della</a:t>
            </a:r>
            <a:r>
              <a:rPr lang="en-US" sz="4800" b="1" dirty="0" smtClean="0"/>
              <a:t> terra (</a:t>
            </a:r>
            <a:r>
              <a:rPr lang="en-US" sz="4800" b="1" dirty="0" err="1" smtClean="0"/>
              <a:t>Ef</a:t>
            </a:r>
            <a:r>
              <a:rPr lang="en-US" sz="4800" b="1" dirty="0" smtClean="0"/>
              <a:t> 1,10).</a:t>
            </a:r>
            <a:endParaRPr lang="it-IT" sz="4800" b="1" dirty="0"/>
          </a:p>
        </p:txBody>
      </p:sp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70686"/>
            <a:ext cx="4191000" cy="6928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1"/>
          <p:cNvSpPr txBox="1"/>
          <p:nvPr/>
        </p:nvSpPr>
        <p:spPr>
          <a:xfrm>
            <a:off x="0" y="381000"/>
            <a:ext cx="5029200" cy="590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 smtClean="0"/>
              <a:t>L’eternità</a:t>
            </a:r>
            <a:r>
              <a:rPr lang="en-US" sz="4200" b="1" dirty="0" smtClean="0"/>
              <a:t> non </a:t>
            </a:r>
            <a:r>
              <a:rPr lang="en-US" sz="4200" b="1" dirty="0" err="1" smtClean="0"/>
              <a:t>è</a:t>
            </a:r>
            <a:r>
              <a:rPr lang="en-US" sz="4200" b="1" dirty="0" smtClean="0"/>
              <a:t> al di </a:t>
            </a:r>
            <a:r>
              <a:rPr lang="en-US" sz="4200" b="1" dirty="0" err="1" smtClean="0"/>
              <a:t>là</a:t>
            </a:r>
            <a:r>
              <a:rPr lang="en-US" sz="4200" b="1" dirty="0" smtClean="0"/>
              <a:t> del tempo; se per me fosse al di </a:t>
            </a:r>
            <a:r>
              <a:rPr lang="en-US" sz="4200" b="1" dirty="0" err="1" smtClean="0"/>
              <a:t>là</a:t>
            </a:r>
            <a:r>
              <a:rPr lang="en-US" sz="4200" b="1" dirty="0" smtClean="0"/>
              <a:t> del tempo, </a:t>
            </a:r>
            <a:r>
              <a:rPr lang="en-US" sz="4200" b="1" dirty="0" err="1" smtClean="0"/>
              <a:t>io</a:t>
            </a:r>
            <a:r>
              <a:rPr lang="en-US" sz="4200" b="1" dirty="0" smtClean="0"/>
              <a:t> non </a:t>
            </a:r>
            <a:r>
              <a:rPr lang="en-US" sz="4200" b="1" dirty="0" err="1" smtClean="0"/>
              <a:t>sarei</a:t>
            </a:r>
            <a:r>
              <a:rPr lang="en-US" sz="4200" b="1" dirty="0" smtClean="0"/>
              <a:t> </a:t>
            </a:r>
            <a:r>
              <a:rPr lang="en-US" sz="4200" b="1" dirty="0" err="1" smtClean="0"/>
              <a:t>cristiano</a:t>
            </a:r>
            <a:r>
              <a:rPr lang="en-US" sz="4200" b="1" dirty="0" smtClean="0"/>
              <a:t>. </a:t>
            </a:r>
          </a:p>
          <a:p>
            <a:r>
              <a:rPr lang="en-US" sz="4200" b="1" dirty="0" err="1" smtClean="0"/>
              <a:t>L’ebraismo</a:t>
            </a:r>
            <a:r>
              <a:rPr lang="en-US" sz="4200" b="1" dirty="0" smtClean="0"/>
              <a:t> </a:t>
            </a:r>
            <a:r>
              <a:rPr lang="en-US" sz="4200" b="1" dirty="0" err="1" smtClean="0"/>
              <a:t>attende</a:t>
            </a:r>
            <a:r>
              <a:rPr lang="en-US" sz="4200" b="1" dirty="0" smtClean="0"/>
              <a:t> </a:t>
            </a:r>
            <a:r>
              <a:rPr lang="en-US" sz="4200" b="1" dirty="0" err="1" smtClean="0"/>
              <a:t>l’adempimento</a:t>
            </a:r>
            <a:r>
              <a:rPr lang="en-US" sz="4200" b="1" dirty="0" smtClean="0"/>
              <a:t>, </a:t>
            </a:r>
          </a:p>
          <a:p>
            <a:r>
              <a:rPr lang="en-US" sz="4200" b="1" dirty="0" err="1" smtClean="0"/>
              <a:t>il</a:t>
            </a:r>
            <a:r>
              <a:rPr lang="en-US" sz="4200" b="1" dirty="0" smtClean="0"/>
              <a:t> </a:t>
            </a:r>
            <a:r>
              <a:rPr lang="en-US" sz="4200" b="1" dirty="0" err="1" smtClean="0"/>
              <a:t>cristiano</a:t>
            </a:r>
            <a:r>
              <a:rPr lang="en-US" sz="4200" b="1" dirty="0" smtClean="0"/>
              <a:t> lo </a:t>
            </a:r>
            <a:r>
              <a:rPr lang="en-US" sz="4200" b="1" dirty="0" err="1" smtClean="0"/>
              <a:t>attesta</a:t>
            </a:r>
            <a:r>
              <a:rPr lang="en-US" sz="4200" b="1" dirty="0" smtClean="0"/>
              <a:t>.  </a:t>
            </a:r>
          </a:p>
          <a:p>
            <a:pPr algn="r"/>
            <a:r>
              <a:rPr lang="en-US" sz="4200" b="1" dirty="0" err="1" smtClean="0"/>
              <a:t>Barsotti</a:t>
            </a:r>
            <a:endParaRPr lang="it-IT" sz="4200" b="1" dirty="0"/>
          </a:p>
        </p:txBody>
      </p:sp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152400" y="152400"/>
            <a:ext cx="8839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000" b="1" dirty="0" smtClean="0"/>
              <a:t>«Il tempo è compiuto e il regno di Dio è vicino; convertitevi e credete nel Vangelo» (Mc 1,15).</a:t>
            </a:r>
            <a:endParaRPr lang="it-IT" sz="5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819400"/>
            <a:ext cx="490953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4800600" y="117693"/>
            <a:ext cx="41148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/>
              <a:t>Dopo aver preso l'aceto, </a:t>
            </a:r>
          </a:p>
          <a:p>
            <a:r>
              <a:rPr lang="it-IT" sz="4800" b="1" dirty="0" smtClean="0"/>
              <a:t>Gesù disse: </a:t>
            </a:r>
          </a:p>
          <a:p>
            <a:r>
              <a:rPr lang="it-IT" sz="4800" b="1" dirty="0" smtClean="0"/>
              <a:t>«È compiuto!». E, chinato il capo, </a:t>
            </a:r>
          </a:p>
          <a:p>
            <a:r>
              <a:rPr lang="it-IT" sz="4800" b="1" dirty="0" smtClean="0"/>
              <a:t>consegnò lo spirito </a:t>
            </a:r>
          </a:p>
          <a:p>
            <a:r>
              <a:rPr lang="it-IT" sz="4800" b="1" dirty="0" smtClean="0"/>
              <a:t>(</a:t>
            </a:r>
            <a:r>
              <a:rPr lang="it-IT" sz="4800" b="1" dirty="0" err="1" smtClean="0"/>
              <a:t>Gv</a:t>
            </a:r>
            <a:r>
              <a:rPr lang="it-IT" sz="4800" b="1" dirty="0" smtClean="0"/>
              <a:t> 29,30).</a:t>
            </a:r>
            <a:endParaRPr lang="it-IT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9208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152400" y="457200"/>
            <a:ext cx="381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700" b="1" dirty="0" smtClean="0"/>
              <a:t>«In verità io ti dico: </a:t>
            </a:r>
          </a:p>
          <a:p>
            <a:pPr algn="ctr"/>
            <a:r>
              <a:rPr lang="it-IT" sz="5700" b="1" dirty="0" smtClean="0"/>
              <a:t>oggi con me sarai nel paradiso» </a:t>
            </a:r>
          </a:p>
          <a:p>
            <a:pPr algn="ctr"/>
            <a:r>
              <a:rPr lang="it-IT" sz="5100" b="1" dirty="0" smtClean="0"/>
              <a:t>(</a:t>
            </a:r>
            <a:r>
              <a:rPr lang="it-IT" sz="5100" b="1" dirty="0" err="1" smtClean="0"/>
              <a:t>Lc</a:t>
            </a:r>
            <a:r>
              <a:rPr lang="it-IT" sz="5100" b="1" dirty="0" smtClean="0"/>
              <a:t> 23,43).</a:t>
            </a:r>
            <a:endParaRPr lang="it-IT" sz="51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570" y="0"/>
            <a:ext cx="510643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152400" y="228600"/>
            <a:ext cx="5410200" cy="6124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900" b="1" dirty="0" smtClean="0"/>
              <a:t>Il Cristo è veramente Dio fatto uomo. L’escatologia è contemporanea al processo del tempo, in ogni istante il cristiano vive la fine… (Barsotti)</a:t>
            </a:r>
            <a:endParaRPr lang="it-IT" sz="49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76" y="0"/>
            <a:ext cx="3529524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8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724400" y="228600"/>
            <a:ext cx="4419600" cy="143116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it-IT" sz="84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cs typeface="Adobe Garamond Pro"/>
              </a:rPr>
              <a:t>La Porta</a:t>
            </a:r>
            <a:endParaRPr lang="it-IT" sz="8400" b="1" dirty="0">
              <a:ln>
                <a:solidFill>
                  <a:schemeClr val="tx1"/>
                </a:solidFill>
              </a:ln>
              <a:solidFill>
                <a:srgbClr val="FFFFFF"/>
              </a:solidFill>
              <a:cs typeface="Adobe Garamond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-2000"/>
          </a:blip>
          <a:stretch>
            <a:fillRect/>
          </a:stretch>
        </p:blipFill>
        <p:spPr>
          <a:xfrm>
            <a:off x="152400" y="533400"/>
            <a:ext cx="4041139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57000"/>
          </a:blip>
          <a:stretch>
            <a:fillRect/>
          </a:stretch>
        </p:blipFill>
        <p:spPr>
          <a:xfrm>
            <a:off x="-68239" y="0"/>
            <a:ext cx="9212239" cy="6858000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381000" y="1219200"/>
            <a:ext cx="84582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300" b="1" dirty="0" smtClean="0"/>
              <a:t>Guardate gli uccelli del cielo: non séminano e non mietono, né raccolgono nei granai; eppure il Padre vostro celeste li nutre. Non valete forse più di loro? (Mt 6,26).</a:t>
            </a:r>
            <a:endParaRPr lang="it-IT" sz="5300" b="1" dirty="0"/>
          </a:p>
        </p:txBody>
      </p:sp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304800" y="304800"/>
            <a:ext cx="8458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000" b="1" dirty="0" err="1" smtClean="0"/>
              <a:t>…il</a:t>
            </a:r>
            <a:r>
              <a:rPr lang="it-IT" sz="5000" b="1" dirty="0" smtClean="0"/>
              <a:t> Padre vostro sa che ne avete bisogno. Cercate piuttosto il suo regno, e queste cose vi saranno date in aggiunta. Non temere, piccolo gregge, perché al Padre vostro è piaciuto dare a voi il Regno (</a:t>
            </a:r>
            <a:r>
              <a:rPr lang="it-IT" sz="5000" b="1" dirty="0" err="1" smtClean="0"/>
              <a:t>Lc</a:t>
            </a:r>
            <a:r>
              <a:rPr lang="it-IT" sz="5000" b="1" dirty="0" smtClean="0"/>
              <a:t>, 12, 30-32).</a:t>
            </a:r>
            <a:endParaRPr lang="it-IT" sz="5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0941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0"/>
            <a:ext cx="40385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381000" y="457200"/>
            <a:ext cx="7620000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800" b="1" dirty="0" smtClean="0"/>
              <a:t>Quando giunse sul luogo, Gesù alzò lo sguardo e gli disse: «Zaccheo, scendi subito, perché oggi devo fermarmi a casa tua» (</a:t>
            </a:r>
            <a:r>
              <a:rPr lang="it-IT" sz="5800" b="1" dirty="0" err="1" smtClean="0"/>
              <a:t>Lc</a:t>
            </a:r>
            <a:r>
              <a:rPr lang="it-IT" sz="5800" b="1" dirty="0" smtClean="0"/>
              <a:t> 19,5).</a:t>
            </a:r>
            <a:endParaRPr lang="it-IT" sz="5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928" y="304800"/>
            <a:ext cx="1691272" cy="2298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76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1"/>
          <p:cNvSpPr txBox="1"/>
          <p:nvPr/>
        </p:nvSpPr>
        <p:spPr>
          <a:xfrm>
            <a:off x="3352800" y="228600"/>
            <a:ext cx="579120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500" b="1" dirty="0" smtClean="0"/>
              <a:t>È lui il nostro Dio e noi il popolo del suo pascolo,</a:t>
            </a:r>
          </a:p>
          <a:p>
            <a:pPr algn="ctr"/>
            <a:r>
              <a:rPr lang="it-IT" sz="4500" b="1" dirty="0" smtClean="0"/>
              <a:t>il gregge che egli conduce.</a:t>
            </a:r>
          </a:p>
          <a:p>
            <a:pPr algn="ctr"/>
            <a:r>
              <a:rPr lang="it-IT" sz="4500" b="1" dirty="0" smtClean="0"/>
              <a:t>Ascoltate oggi la sua voce: «Non indurite il </a:t>
            </a:r>
            <a:r>
              <a:rPr lang="it-IT" sz="4500" b="1" dirty="0" err="1" smtClean="0"/>
              <a:t>cuore…</a:t>
            </a:r>
            <a:endParaRPr lang="it-IT" sz="4500" b="1" dirty="0" smtClean="0"/>
          </a:p>
          <a:p>
            <a:pPr algn="ctr"/>
            <a:r>
              <a:rPr lang="it-IT" sz="4500" b="1" dirty="0" smtClean="0"/>
              <a:t>(</a:t>
            </a:r>
            <a:r>
              <a:rPr lang="it-IT" sz="4500" b="1" dirty="0" err="1" smtClean="0"/>
              <a:t>Sal</a:t>
            </a:r>
            <a:r>
              <a:rPr lang="it-IT" sz="4500" b="1" dirty="0" smtClean="0"/>
              <a:t> 95, 7-8).</a:t>
            </a:r>
            <a:endParaRPr lang="it-IT" sz="4500" b="1" dirty="0"/>
          </a:p>
        </p:txBody>
      </p:sp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0" y="1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500" b="1" dirty="0" smtClean="0"/>
              <a:t>Se il Signore non costruisce la casa, invano si affaticano i </a:t>
            </a:r>
            <a:r>
              <a:rPr lang="it-IT" sz="4500" b="1" dirty="0" err="1" smtClean="0"/>
              <a:t>costruttori…</a:t>
            </a:r>
            <a:endParaRPr lang="it-IT" sz="4500" b="1" dirty="0" smtClean="0"/>
          </a:p>
          <a:p>
            <a:pPr algn="ctr"/>
            <a:r>
              <a:rPr lang="it-IT" sz="4500" b="1" dirty="0" smtClean="0"/>
              <a:t>Invano vi alzate di buon mattino e tardi andate a riposare... (Salmo 127)</a:t>
            </a:r>
            <a:endParaRPr lang="it-IT" sz="45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1800"/>
            <a:ext cx="9144000" cy="3886200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8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0" y="4057233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9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Io sono la vite, voi i tralci. </a:t>
            </a:r>
          </a:p>
          <a:p>
            <a:r>
              <a:rPr lang="it-IT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Chi rimane in me, e io in lui, porta molto frutto, perché senza di me non potete far nulla (</a:t>
            </a:r>
            <a:r>
              <a:rPr lang="it-IT" sz="44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Gv</a:t>
            </a:r>
            <a:r>
              <a:rPr lang="it-IT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15,5).</a:t>
            </a:r>
            <a:endParaRPr lang="it-IT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77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1"/>
          <p:cNvSpPr txBox="1"/>
          <p:nvPr/>
        </p:nvSpPr>
        <p:spPr>
          <a:xfrm>
            <a:off x="0" y="281940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/>
              <a:t>Chi mangia la mia carne e beve il mio sangue ha la vita eterna e io lo risusciterò nell'ultimo giorno (Gv 6,54).</a:t>
            </a:r>
            <a:endParaRPr lang="it-IT" sz="5400" b="1" dirty="0"/>
          </a:p>
        </p:txBody>
      </p:sp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639" y="0"/>
            <a:ext cx="3766361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1"/>
          <p:cNvSpPr txBox="1"/>
          <p:nvPr/>
        </p:nvSpPr>
        <p:spPr>
          <a:xfrm>
            <a:off x="0" y="0"/>
            <a:ext cx="8458200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Prefazio</a:t>
            </a:r>
          </a:p>
          <a:p>
            <a:r>
              <a:rPr lang="en-US" b="1" smtClean="0">
                <a:solidFill>
                  <a:srgbClr val="FF0000"/>
                </a:solidFill>
              </a:rPr>
              <a:t>Cristo sacerdote e re dell'universo.</a:t>
            </a:r>
          </a:p>
          <a:p>
            <a:r>
              <a:rPr lang="en-US" b="1" smtClean="0"/>
              <a:t> </a:t>
            </a:r>
          </a:p>
          <a:p>
            <a:r>
              <a:rPr lang="en-US" b="1" smtClean="0"/>
              <a:t>E’ veramente cosa buona e giusta,</a:t>
            </a:r>
          </a:p>
          <a:p>
            <a:r>
              <a:rPr lang="en-US" b="1" smtClean="0"/>
              <a:t>nostro dovere e fonte di salvezza,</a:t>
            </a:r>
          </a:p>
          <a:p>
            <a:r>
              <a:rPr lang="en-US" b="1" smtClean="0"/>
              <a:t>rendere grazie sempre e in ogni luogo</a:t>
            </a:r>
          </a:p>
          <a:p>
            <a:r>
              <a:rPr lang="en-US" b="1" smtClean="0"/>
              <a:t>a te, Signore, Padre santo, Dio onnipotente ed eterno.</a:t>
            </a:r>
          </a:p>
          <a:p>
            <a:endParaRPr lang="en-US" b="1" smtClean="0"/>
          </a:p>
          <a:p>
            <a:r>
              <a:rPr lang="en-US" b="1" smtClean="0"/>
              <a:t>Tu con olio di esultanza </a:t>
            </a:r>
          </a:p>
          <a:p>
            <a:r>
              <a:rPr lang="en-US" b="1" smtClean="0"/>
              <a:t>hai consacrato Sacerdote eterno</a:t>
            </a:r>
          </a:p>
          <a:p>
            <a:r>
              <a:rPr lang="en-US" b="1" smtClean="0"/>
              <a:t>e Re dell’universo il tuo unico Figlio, </a:t>
            </a:r>
          </a:p>
          <a:p>
            <a:r>
              <a:rPr lang="en-US" b="1" smtClean="0"/>
              <a:t>Gesù Cristo nostro Signore.</a:t>
            </a:r>
          </a:p>
          <a:p>
            <a:r>
              <a:rPr lang="en-US" b="1" smtClean="0"/>
              <a:t>Egli, sacrificando se stesso</a:t>
            </a:r>
          </a:p>
          <a:p>
            <a:r>
              <a:rPr lang="en-US" b="1" smtClean="0"/>
              <a:t>immacolata vittima di pace sull’altare della Croce, </a:t>
            </a:r>
          </a:p>
          <a:p>
            <a:r>
              <a:rPr lang="en-US" b="1" smtClean="0"/>
              <a:t>operò il mistero dell’umana redenzione; </a:t>
            </a:r>
          </a:p>
          <a:p>
            <a:r>
              <a:rPr lang="en-US" b="1" smtClean="0"/>
              <a:t>assoggettate al suo potere tutte le creature, </a:t>
            </a:r>
          </a:p>
          <a:p>
            <a:r>
              <a:rPr lang="en-US" b="1" smtClean="0"/>
              <a:t>offrì alla tua maestà infinita il regno eterno e universale:</a:t>
            </a:r>
          </a:p>
          <a:p>
            <a:r>
              <a:rPr lang="en-US" b="1" smtClean="0"/>
              <a:t>regno di verità e di vita, regno di santità e di grazia, </a:t>
            </a:r>
          </a:p>
          <a:p>
            <a:r>
              <a:rPr lang="en-US" b="1" smtClean="0"/>
              <a:t>regno di giustizia, di amore e di pace.</a:t>
            </a:r>
          </a:p>
          <a:p>
            <a:endParaRPr lang="en-US" b="1" smtClean="0"/>
          </a:p>
          <a:p>
            <a:r>
              <a:rPr lang="en-US" b="1" smtClean="0"/>
              <a:t>E noi, uniti agli Angeli e agli Arcangeli, </a:t>
            </a:r>
          </a:p>
          <a:p>
            <a:r>
              <a:rPr lang="en-US" b="1" smtClean="0"/>
              <a:t>ai Troni e alle Dominazioni e alla moltitudine dei Cori celesti,</a:t>
            </a:r>
          </a:p>
          <a:p>
            <a:r>
              <a:rPr lang="en-US" b="1" smtClean="0"/>
              <a:t>cantiamo con voce incessante l’inno della tua gloria:</a:t>
            </a:r>
            <a:endParaRPr lang="it-IT" b="1" dirty="0"/>
          </a:p>
        </p:txBody>
      </p:sp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257800" y="1524000"/>
            <a:ext cx="35052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300" b="1" dirty="0" smtClean="0"/>
              <a:t>Liturgia alla Sorgente</a:t>
            </a:r>
            <a:endParaRPr lang="it-IT" sz="63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6200"/>
            <a:ext cx="5105400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4876800"/>
            <a:ext cx="541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200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cs typeface="Footlight MT Light"/>
              </a:rPr>
              <a:t>Il Tempo</a:t>
            </a:r>
          </a:p>
        </p:txBody>
      </p:sp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26000"/>
          </a:blip>
          <a:stretch>
            <a:fillRect/>
          </a:stretch>
        </p:blipFill>
        <p:spPr>
          <a:xfrm>
            <a:off x="0" y="0"/>
            <a:ext cx="9144000" cy="68592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304800"/>
            <a:ext cx="74676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500" b="1" dirty="0" smtClean="0">
                <a:ea typeface="Verdana"/>
                <a:cs typeface="Verdana"/>
              </a:rPr>
              <a:t>Ringraziamo con gioia il Padre che ci ha messi in grado di partecipare alla sorte dei santi nella luce</a:t>
            </a:r>
            <a:r>
              <a:rPr lang="it-IT" sz="3800" b="1" dirty="0" smtClean="0">
                <a:ea typeface="Verdana"/>
                <a:cs typeface="Verdana"/>
              </a:rPr>
              <a:t> </a:t>
            </a:r>
          </a:p>
          <a:p>
            <a:pPr algn="r"/>
            <a:r>
              <a:rPr lang="it-IT" sz="4900" b="1" dirty="0" smtClean="0">
                <a:ea typeface="Verdana"/>
                <a:cs typeface="Verdana"/>
              </a:rPr>
              <a:t>(</a:t>
            </a:r>
            <a:r>
              <a:rPr lang="it-IT" sz="4900" b="1" dirty="0" err="1" smtClean="0">
                <a:ea typeface="Verdana"/>
                <a:cs typeface="Verdana"/>
              </a:rPr>
              <a:t>Col 1, 12</a:t>
            </a:r>
            <a:r>
              <a:rPr lang="it-IT" sz="4900" b="1" dirty="0" smtClean="0">
                <a:ea typeface="Verdana"/>
                <a:cs typeface="Verdana"/>
              </a:rPr>
              <a:t>)</a:t>
            </a:r>
            <a:r>
              <a:rPr lang="it-IT" sz="2900" b="1" dirty="0" smtClean="0">
                <a:ea typeface="Verdana"/>
                <a:cs typeface="Verdana"/>
              </a:rPr>
              <a:t>.</a:t>
            </a:r>
            <a:endParaRPr lang="en-US" sz="2900" b="1" dirty="0" smtClean="0"/>
          </a:p>
        </p:txBody>
      </p:sp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81000"/>
            <a:ext cx="411480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700" b="1" dirty="0" smtClean="0">
                <a:solidFill>
                  <a:schemeClr val="bg1"/>
                </a:solidFill>
                <a:ea typeface="Verdana"/>
                <a:cs typeface="Verdana"/>
              </a:rPr>
              <a:t>E’ lui infatti che ci ha liberati dal potere delle tenebre e ci ha </a:t>
            </a:r>
            <a:r>
              <a:rPr lang="it-IT" sz="57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a typeface="Verdana"/>
                <a:cs typeface="Verdana"/>
              </a:rPr>
              <a:t>trasferiti nel regno</a:t>
            </a:r>
            <a:r>
              <a:rPr lang="it-IT" sz="5700" b="1" dirty="0" smtClean="0">
                <a:solidFill>
                  <a:schemeClr val="bg1"/>
                </a:solidFill>
                <a:ea typeface="Verdana"/>
                <a:cs typeface="Verdana"/>
              </a:rPr>
              <a:t> </a:t>
            </a:r>
            <a:r>
              <a:rPr lang="it-IT" sz="4700" b="1" dirty="0" smtClean="0">
                <a:solidFill>
                  <a:schemeClr val="bg1"/>
                </a:solidFill>
                <a:ea typeface="Verdana"/>
                <a:cs typeface="Verdana"/>
              </a:rPr>
              <a:t>del suo Figlio diletto </a:t>
            </a:r>
          </a:p>
          <a:p>
            <a:pPr algn="ctr"/>
            <a:r>
              <a:rPr lang="it-IT" sz="3700" b="1" dirty="0" smtClean="0">
                <a:solidFill>
                  <a:schemeClr val="bg1"/>
                </a:solidFill>
                <a:ea typeface="Verdana"/>
                <a:cs typeface="Verdana"/>
              </a:rPr>
              <a:t>(Col 1,13)…</a:t>
            </a:r>
            <a:endParaRPr lang="en-US" sz="3700" b="1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0"/>
            <a:ext cx="4724400" cy="647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38800" cy="6850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19800" cy="670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4648200" cy="666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100" b="1" dirty="0" smtClean="0">
                <a:solidFill>
                  <a:srgbClr val="FFFFFF"/>
                </a:solidFill>
                <a:ea typeface="Verdana"/>
                <a:cs typeface="Verdana"/>
              </a:rPr>
              <a:t>…per opera del quale abbiamo la redenzione, la remissione dei peccati (Col 1,14).</a:t>
            </a:r>
            <a:endParaRPr lang="en-US" sz="6100" b="1" dirty="0" smtClean="0">
              <a:solidFill>
                <a:srgbClr val="FFFFFF"/>
              </a:solidFill>
            </a:endParaRPr>
          </a:p>
        </p:txBody>
      </p:sp>
      <p:pic>
        <p:nvPicPr>
          <p:cNvPr id="3" name="Picture 2" descr="C:\Users\Padre Armando\Pictures\rupnik risinferi 12 apostoli.jpg"/>
          <p:cNvPicPr>
            <a:picLocks noChangeAspect="1" noChangeArrowheads="1"/>
          </p:cNvPicPr>
          <p:nvPr/>
        </p:nvPicPr>
        <p:blipFill>
          <a:blip r:embed="rId2" cstate="print">
            <a:lum contrast="5000"/>
          </a:blip>
          <a:srcRect/>
          <a:stretch>
            <a:fillRect/>
          </a:stretch>
        </p:blipFill>
        <p:spPr bwMode="auto">
          <a:xfrm>
            <a:off x="4495800" y="838200"/>
            <a:ext cx="3907603" cy="522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648200" y="152400"/>
            <a:ext cx="4343400" cy="655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200" b="1" dirty="0" smtClean="0"/>
              <a:t>Nulla </a:t>
            </a:r>
            <a:r>
              <a:rPr lang="it-IT" sz="4200" b="1" dirty="0"/>
              <a:t>può oltrepassare, superare la Morte di croce. La Croce sta piantata nel mondo e l’Atto del Cristo rimane la fine delle cose, rimane l’ultimo atto della </a:t>
            </a:r>
            <a:r>
              <a:rPr lang="it-IT" sz="4200" b="1" dirty="0" smtClean="0"/>
              <a:t>storia. </a:t>
            </a:r>
            <a:endParaRPr lang="it-IT" sz="42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lum bright="-2000"/>
          </a:blip>
          <a:stretch>
            <a:fillRect/>
          </a:stretch>
        </p:blipFill>
        <p:spPr>
          <a:xfrm>
            <a:off x="0" y="0"/>
            <a:ext cx="458723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419600" y="0"/>
            <a:ext cx="4724400" cy="7032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/>
              <a:t>Infatti egli morì, e morì per il peccato una volta per tutte; ora invece vive, e vive per Dio. Così anche voi consideratevi morti al peccato, ma viventi per Dio, in Cristo Gesù </a:t>
            </a:r>
          </a:p>
          <a:p>
            <a:pPr algn="ctr"/>
            <a:r>
              <a:rPr lang="it-IT" sz="4000" b="1" dirty="0" smtClean="0"/>
              <a:t>(</a:t>
            </a:r>
            <a:r>
              <a:rPr lang="it-IT" sz="4000" b="1" dirty="0" err="1" smtClean="0"/>
              <a:t>Rm</a:t>
            </a:r>
            <a:r>
              <a:rPr lang="it-IT" sz="4000" b="1" dirty="0" smtClean="0"/>
              <a:t> </a:t>
            </a:r>
            <a:r>
              <a:rPr lang="it-IT" sz="4000" b="1" dirty="0" err="1" smtClean="0"/>
              <a:t>6</a:t>
            </a:r>
            <a:r>
              <a:rPr lang="it-IT" sz="4000" b="1" dirty="0" smtClean="0"/>
              <a:t>, 10-11).</a:t>
            </a:r>
            <a:endParaRPr lang="it-IT" sz="40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lum bright="-2000"/>
          </a:blip>
          <a:stretch>
            <a:fillRect/>
          </a:stretch>
        </p:blipFill>
        <p:spPr>
          <a:xfrm>
            <a:off x="0" y="0"/>
            <a:ext cx="458723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81600" y="0"/>
            <a:ext cx="3733800" cy="6524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800" b="1" dirty="0"/>
              <a:t>Sta agli uomini che vivono nel tempo di </a:t>
            </a:r>
            <a:r>
              <a:rPr lang="it-IT" sz="3800" b="1" dirty="0" smtClean="0"/>
              <a:t>raggiungere </a:t>
            </a:r>
            <a:r>
              <a:rPr lang="it-IT" sz="3800" b="1" dirty="0"/>
              <a:t>questo traguardo, vivere in questa </a:t>
            </a:r>
            <a:r>
              <a:rPr lang="it-IT" sz="3800" b="1" dirty="0" smtClean="0"/>
              <a:t>consumazione </a:t>
            </a:r>
            <a:r>
              <a:rPr lang="it-IT" sz="3800" b="1" dirty="0"/>
              <a:t>di tutti i disegni di Dio. </a:t>
            </a:r>
            <a:endParaRPr lang="it-IT" sz="3800" b="1" dirty="0" smtClean="0"/>
          </a:p>
          <a:p>
            <a:pPr algn="r"/>
            <a:r>
              <a:rPr lang="it-IT" sz="3800" b="1" dirty="0" smtClean="0"/>
              <a:t> </a:t>
            </a:r>
            <a:r>
              <a:rPr lang="it-IT" sz="3800" b="1" dirty="0" err="1"/>
              <a:t>Barsotti</a:t>
            </a:r>
            <a:endParaRPr lang="it-IT" sz="3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13594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6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19193</TotalTime>
  <Words>903</Words>
  <Application>Microsoft Macintosh PowerPoint</Application>
  <PresentationFormat>Presentazione su schermo (4:3)</PresentationFormat>
  <Paragraphs>77</Paragraphs>
  <Slides>28</Slides>
  <Notes>0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Padre Armando</dc:creator>
  <cp:lastModifiedBy>P. Armando Santoro omv</cp:lastModifiedBy>
  <cp:revision>270</cp:revision>
  <dcterms:created xsi:type="dcterms:W3CDTF">2013-11-22T18:31:32Z</dcterms:created>
  <dcterms:modified xsi:type="dcterms:W3CDTF">2013-11-22T18:35:11Z</dcterms:modified>
</cp:coreProperties>
</file>