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4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256" r:id="rId3"/>
    <p:sldId id="261" r:id="rId4"/>
    <p:sldId id="262" r:id="rId5"/>
    <p:sldId id="263" r:id="rId6"/>
    <p:sldId id="283" r:id="rId7"/>
    <p:sldId id="265" r:id="rId8"/>
    <p:sldId id="266" r:id="rId9"/>
    <p:sldId id="268" r:id="rId10"/>
    <p:sldId id="267" r:id="rId11"/>
    <p:sldId id="278" r:id="rId12"/>
    <p:sldId id="272" r:id="rId13"/>
    <p:sldId id="273" r:id="rId14"/>
    <p:sldId id="274" r:id="rId15"/>
    <p:sldId id="276" r:id="rId16"/>
    <p:sldId id="277" r:id="rId17"/>
    <p:sldId id="285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121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242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363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485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5606" algn="l" defTabSz="457121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2727" algn="l" defTabSz="457121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199848" algn="l" defTabSz="457121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6969" algn="l" defTabSz="457121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scaleToFitPaper="1" frameSlides="1"/>
  <p:clrMru>
    <a:srgbClr val="FF876F"/>
    <a:srgbClr val="FFE76B"/>
    <a:srgbClr val="FFDB53"/>
    <a:srgbClr val="FFA924"/>
    <a:srgbClr val="E8E8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9824" autoAdjust="0"/>
  </p:normalViewPr>
  <p:slideViewPr>
    <p:cSldViewPr>
      <p:cViewPr>
        <p:scale>
          <a:sx n="100" d="100"/>
          <a:sy n="100" d="100"/>
        </p:scale>
        <p:origin x="-9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284D8-C818-204D-9679-08086A826F87}" type="datetimeFigureOut">
              <a:rPr/>
              <a:pPr/>
              <a:t>7/19/11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A16CD-A07A-DD49-85A0-6D32F1328D4A}" type="slidenum">
              <a:rPr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FBDB3-99ED-BB42-8D03-928C62ADBB27}" type="datetimeFigureOut">
              <a:rPr lang="it-IT" smtClean="0"/>
              <a:pPr/>
              <a:t>28/11/2015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F4ECF-0DFF-3443-AC67-C340DFF5E2A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1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2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3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5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6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7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8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9" algn="l" defTabSz="4571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F4ECF-0DFF-3443-AC67-C340DFF5E2A2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F4ECF-0DFF-3443-AC67-C340DFF5E2A2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F4ECF-0DFF-3443-AC67-C340DFF5E2A2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 vert="horz" lIns="91424" tIns="45713" rIns="91424" bIns="45713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24" tIns="45713" rIns="91424" bIns="45713"/>
          <a:lstStyle>
            <a:lvl1pPr marL="0" indent="0" algn="ctr">
              <a:buNone/>
              <a:defRPr/>
            </a:lvl1pPr>
            <a:lvl2pPr marL="457121" indent="0" algn="ctr">
              <a:buNone/>
              <a:defRPr/>
            </a:lvl2pPr>
            <a:lvl3pPr marL="914242" indent="0" algn="ctr">
              <a:buNone/>
              <a:defRPr/>
            </a:lvl3pPr>
            <a:lvl4pPr marL="1371363" indent="0" algn="ctr">
              <a:buNone/>
              <a:defRPr/>
            </a:lvl4pPr>
            <a:lvl5pPr marL="1828485" indent="0" algn="ctr">
              <a:buNone/>
              <a:defRPr/>
            </a:lvl5pPr>
            <a:lvl6pPr marL="2285606" indent="0" algn="ctr">
              <a:buNone/>
              <a:defRPr/>
            </a:lvl6pPr>
            <a:lvl7pPr marL="2742727" indent="0" algn="ctr">
              <a:buNone/>
              <a:defRPr/>
            </a:lvl7pPr>
            <a:lvl8pPr marL="3199848" indent="0" algn="ctr">
              <a:buNone/>
              <a:defRPr/>
            </a:lvl8pPr>
            <a:lvl9pPr marL="365696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AAF24D-D5DB-334E-A142-145DB3F1C5E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3" rIns="91424" bIns="45713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24" tIns="45713" rIns="91424" bIns="45713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F5DA25-5D86-1F45-BFE4-D792112471C3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424" tIns="45713" rIns="91424" bIns="45713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424" tIns="45713" rIns="91424" bIns="45713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63718C-950E-4A4A-8B42-E8480B10B16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3" rIns="91424" bIns="45713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4" tIns="45713" rIns="91424" bIns="45713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893399-0126-5E4F-AC12-82D493C65A5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vert="horz" lIns="91424" tIns="45713" rIns="91424" bIns="45713"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vert="horz" lIns="91424" tIns="45713" rIns="91424" bIns="45713" anchor="b"/>
          <a:lstStyle>
            <a:lvl1pPr marL="0" indent="0">
              <a:buNone/>
              <a:defRPr sz="2000"/>
            </a:lvl1pPr>
            <a:lvl2pPr marL="457121" indent="0">
              <a:buNone/>
              <a:defRPr sz="1800"/>
            </a:lvl2pPr>
            <a:lvl3pPr marL="914242" indent="0">
              <a:buNone/>
              <a:defRPr sz="1600"/>
            </a:lvl3pPr>
            <a:lvl4pPr marL="1371363" indent="0">
              <a:buNone/>
              <a:defRPr sz="1400"/>
            </a:lvl4pPr>
            <a:lvl5pPr marL="1828485" indent="0">
              <a:buNone/>
              <a:defRPr sz="1400"/>
            </a:lvl5pPr>
            <a:lvl6pPr marL="2285606" indent="0">
              <a:buNone/>
              <a:defRPr sz="1400"/>
            </a:lvl6pPr>
            <a:lvl7pPr marL="2742727" indent="0">
              <a:buNone/>
              <a:defRPr sz="1400"/>
            </a:lvl7pPr>
            <a:lvl8pPr marL="3199848" indent="0">
              <a:buNone/>
              <a:defRPr sz="1400"/>
            </a:lvl8pPr>
            <a:lvl9pPr marL="3656969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A42BA6-4502-AA48-99C0-FDACA97213A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3" rIns="91424" bIns="45713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vert="horz" lIns="91424" tIns="45713" rIns="91424" bIns="45713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vert="horz" lIns="91424" tIns="45713" rIns="91424" bIns="45713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547C90-EBCB-D643-9935-C08AC6E3AFF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3" rIns="91424" bIns="45713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vert="horz" lIns="91424" tIns="45713" rIns="91424" bIns="45713" anchor="b"/>
          <a:lstStyle>
            <a:lvl1pPr marL="0" indent="0">
              <a:buNone/>
              <a:defRPr sz="2400" b="1"/>
            </a:lvl1pPr>
            <a:lvl2pPr marL="457121" indent="0">
              <a:buNone/>
              <a:defRPr sz="2000" b="1"/>
            </a:lvl2pPr>
            <a:lvl3pPr marL="914242" indent="0">
              <a:buNone/>
              <a:defRPr sz="1800" b="1"/>
            </a:lvl3pPr>
            <a:lvl4pPr marL="1371363" indent="0">
              <a:buNone/>
              <a:defRPr sz="1600" b="1"/>
            </a:lvl4pPr>
            <a:lvl5pPr marL="1828485" indent="0">
              <a:buNone/>
              <a:defRPr sz="1600" b="1"/>
            </a:lvl5pPr>
            <a:lvl6pPr marL="2285606" indent="0">
              <a:buNone/>
              <a:defRPr sz="1600" b="1"/>
            </a:lvl6pPr>
            <a:lvl7pPr marL="2742727" indent="0">
              <a:buNone/>
              <a:defRPr sz="1600" b="1"/>
            </a:lvl7pPr>
            <a:lvl8pPr marL="3199848" indent="0">
              <a:buNone/>
              <a:defRPr sz="1600" b="1"/>
            </a:lvl8pPr>
            <a:lvl9pPr marL="365696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 vert="horz" lIns="91424" tIns="45713" rIns="91424" bIns="45713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  <a:prstGeom prst="rect">
            <a:avLst/>
          </a:prstGeom>
        </p:spPr>
        <p:txBody>
          <a:bodyPr vert="horz" lIns="91424" tIns="45713" rIns="91424" bIns="45713" anchor="b"/>
          <a:lstStyle>
            <a:lvl1pPr marL="0" indent="0">
              <a:buNone/>
              <a:defRPr sz="2400" b="1"/>
            </a:lvl1pPr>
            <a:lvl2pPr marL="457121" indent="0">
              <a:buNone/>
              <a:defRPr sz="2000" b="1"/>
            </a:lvl2pPr>
            <a:lvl3pPr marL="914242" indent="0">
              <a:buNone/>
              <a:defRPr sz="1800" b="1"/>
            </a:lvl3pPr>
            <a:lvl4pPr marL="1371363" indent="0">
              <a:buNone/>
              <a:defRPr sz="1600" b="1"/>
            </a:lvl4pPr>
            <a:lvl5pPr marL="1828485" indent="0">
              <a:buNone/>
              <a:defRPr sz="1600" b="1"/>
            </a:lvl5pPr>
            <a:lvl6pPr marL="2285606" indent="0">
              <a:buNone/>
              <a:defRPr sz="1600" b="1"/>
            </a:lvl6pPr>
            <a:lvl7pPr marL="2742727" indent="0">
              <a:buNone/>
              <a:defRPr sz="1600" b="1"/>
            </a:lvl7pPr>
            <a:lvl8pPr marL="3199848" indent="0">
              <a:buNone/>
              <a:defRPr sz="1600" b="1"/>
            </a:lvl8pPr>
            <a:lvl9pPr marL="365696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  <a:prstGeom prst="rect">
            <a:avLst/>
          </a:prstGeom>
        </p:spPr>
        <p:txBody>
          <a:bodyPr vert="horz" lIns="91424" tIns="45713" rIns="91424" bIns="45713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1B0DFA-D70E-F64D-A096-BEDA3D8A99D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3" rIns="91424" bIns="45713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0E09CD-0FE4-5043-80A7-2B47B25FFB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7EA9BD-A022-1E48-AD41-1EE2AD9E6A7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vert="horz" lIns="91424" tIns="45713" rIns="91424" bIns="45713"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  <a:prstGeom prst="rect">
            <a:avLst/>
          </a:prstGeom>
        </p:spPr>
        <p:txBody>
          <a:bodyPr vert="horz" lIns="91424" tIns="45713" rIns="91424" bIns="45713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vert="horz" lIns="91424" tIns="45713" rIns="91424" bIns="45713"/>
          <a:lstStyle>
            <a:lvl1pPr marL="0" indent="0">
              <a:buNone/>
              <a:defRPr sz="1400"/>
            </a:lvl1pPr>
            <a:lvl2pPr marL="457121" indent="0">
              <a:buNone/>
              <a:defRPr sz="1200"/>
            </a:lvl2pPr>
            <a:lvl3pPr marL="914242" indent="0">
              <a:buNone/>
              <a:defRPr sz="1000"/>
            </a:lvl3pPr>
            <a:lvl4pPr marL="1371363" indent="0">
              <a:buNone/>
              <a:defRPr sz="900"/>
            </a:lvl4pPr>
            <a:lvl5pPr marL="1828485" indent="0">
              <a:buNone/>
              <a:defRPr sz="900"/>
            </a:lvl5pPr>
            <a:lvl6pPr marL="2285606" indent="0">
              <a:buNone/>
              <a:defRPr sz="900"/>
            </a:lvl6pPr>
            <a:lvl7pPr marL="2742727" indent="0">
              <a:buNone/>
              <a:defRPr sz="900"/>
            </a:lvl7pPr>
            <a:lvl8pPr marL="3199848" indent="0">
              <a:buNone/>
              <a:defRPr sz="900"/>
            </a:lvl8pPr>
            <a:lvl9pPr marL="365696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2EF723-A904-4F4D-AF1D-C628E01CD3E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424" tIns="45713" rIns="91424" bIns="45713"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 lIns="91424" tIns="45713" rIns="91424" bIns="45713"/>
          <a:lstStyle>
            <a:lvl1pPr marL="0" indent="0">
              <a:buNone/>
              <a:defRPr sz="3200"/>
            </a:lvl1pPr>
            <a:lvl2pPr marL="457121" indent="0">
              <a:buNone/>
              <a:defRPr sz="2800"/>
            </a:lvl2pPr>
            <a:lvl3pPr marL="914242" indent="0">
              <a:buNone/>
              <a:defRPr sz="2400"/>
            </a:lvl3pPr>
            <a:lvl4pPr marL="1371363" indent="0">
              <a:buNone/>
              <a:defRPr sz="2000"/>
            </a:lvl4pPr>
            <a:lvl5pPr marL="1828485" indent="0">
              <a:buNone/>
              <a:defRPr sz="2000"/>
            </a:lvl5pPr>
            <a:lvl6pPr marL="2285606" indent="0">
              <a:buNone/>
              <a:defRPr sz="2000"/>
            </a:lvl6pPr>
            <a:lvl7pPr marL="2742727" indent="0">
              <a:buNone/>
              <a:defRPr sz="2000"/>
            </a:lvl7pPr>
            <a:lvl8pPr marL="3199848" indent="0">
              <a:buNone/>
              <a:defRPr sz="2000"/>
            </a:lvl8pPr>
            <a:lvl9pPr marL="365696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 lIns="91424" tIns="45713" rIns="91424" bIns="45713"/>
          <a:lstStyle>
            <a:lvl1pPr marL="0" indent="0">
              <a:buNone/>
              <a:defRPr sz="1400"/>
            </a:lvl1pPr>
            <a:lvl2pPr marL="457121" indent="0">
              <a:buNone/>
              <a:defRPr sz="1200"/>
            </a:lvl2pPr>
            <a:lvl3pPr marL="914242" indent="0">
              <a:buNone/>
              <a:defRPr sz="1000"/>
            </a:lvl3pPr>
            <a:lvl4pPr marL="1371363" indent="0">
              <a:buNone/>
              <a:defRPr sz="900"/>
            </a:lvl4pPr>
            <a:lvl5pPr marL="1828485" indent="0">
              <a:buNone/>
              <a:defRPr sz="900"/>
            </a:lvl5pPr>
            <a:lvl6pPr marL="2285606" indent="0">
              <a:buNone/>
              <a:defRPr sz="900"/>
            </a:lvl6pPr>
            <a:lvl7pPr marL="2742727" indent="0">
              <a:buNone/>
              <a:defRPr sz="900"/>
            </a:lvl7pPr>
            <a:lvl8pPr marL="3199848" indent="0">
              <a:buNone/>
              <a:defRPr sz="900"/>
            </a:lvl8pPr>
            <a:lvl9pPr marL="365696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E3E9F1-8240-E144-B13F-EEC890BB79D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82725" y="5153026"/>
            <a:ext cx="293688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24" tIns="45713" rIns="91424" bIns="45713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+mn-lt"/>
                <a:ea typeface="Century Schoolbook" charset="0"/>
                <a:cs typeface="Century Schoolbook" charset="0"/>
                <a:sym typeface="Century Schoolbook" charset="0"/>
              </a:defRPr>
            </a:lvl1pPr>
          </a:lstStyle>
          <a:p>
            <a:fld id="{7000D47F-320D-DC48-991E-DB03F760DDD2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+mj-lt"/>
          <a:ea typeface="+mj-ea"/>
          <a:cs typeface="+mj-cs"/>
          <a:sym typeface="Century Schoolbook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5pPr>
      <a:lvl6pPr marL="457121"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6pPr>
      <a:lvl7pPr marL="914242"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7pPr>
      <a:lvl8pPr marL="1371363"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8pPr>
      <a:lvl9pPr marL="1828485" algn="l" rtl="0" fontAlgn="base">
        <a:spcBef>
          <a:spcPct val="0"/>
        </a:spcBef>
        <a:spcAft>
          <a:spcPct val="0"/>
        </a:spcAft>
        <a:defRPr sz="3000" b="1">
          <a:solidFill>
            <a:srgbClr val="575F6D"/>
          </a:solidFill>
          <a:latin typeface="Century Schoolbook" charset="0"/>
          <a:ea typeface="ヒラギノ明朝 ProN W6" charset="-128"/>
          <a:cs typeface="ヒラギノ明朝 ProN W6" charset="-128"/>
          <a:sym typeface="Century Schoolbook" charset="0"/>
        </a:defRPr>
      </a:lvl9pPr>
    </p:titleStyle>
    <p:bodyStyle>
      <a:lvl1pPr algn="l" rtl="0" fontAlgn="base">
        <a:spcBef>
          <a:spcPts val="600"/>
        </a:spcBef>
        <a:spcAft>
          <a:spcPct val="0"/>
        </a:spcAft>
        <a:defRPr b="1">
          <a:solidFill>
            <a:srgbClr val="575F6D"/>
          </a:solidFill>
          <a:latin typeface="+mn-lt"/>
          <a:ea typeface="+mn-ea"/>
          <a:cs typeface="+mn-cs"/>
          <a:sym typeface="Century Schoolbook" charset="0"/>
        </a:defRPr>
      </a:lvl1pPr>
      <a:lvl2pPr marL="457121" algn="ctr" rtl="0" fontAlgn="base">
        <a:spcBef>
          <a:spcPts val="5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2pPr>
      <a:lvl3pPr marL="914242" algn="ctr" rtl="0" fontAlgn="base">
        <a:spcBef>
          <a:spcPts val="400"/>
        </a:spcBef>
        <a:spcAft>
          <a:spcPct val="0"/>
        </a:spcAft>
        <a:defRPr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3pPr>
      <a:lvl4pPr marL="1371363" algn="ctr" rtl="0" fontAlgn="base">
        <a:spcBef>
          <a:spcPts val="400"/>
        </a:spcBef>
        <a:spcAft>
          <a:spcPct val="0"/>
        </a:spcAft>
        <a:defRPr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4pPr>
      <a:lvl5pPr marL="1828485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5pPr>
      <a:lvl6pPr marL="2285606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6pPr>
      <a:lvl7pPr marL="2742727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7pPr>
      <a:lvl8pPr marL="3199848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8pPr>
      <a:lvl9pPr marL="3656969" algn="ctr" rtl="0" fontAlgn="base">
        <a:spcBef>
          <a:spcPts val="4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ヒラギノ明朝 ProN W3" charset="-128"/>
          <a:cs typeface="ヒラギノ明朝 ProN W3" charset="-128"/>
          <a:sym typeface="Century Schoolbook" charset="0"/>
        </a:defRPr>
      </a:lvl9pPr>
    </p:bodyStyle>
    <p:otherStyle>
      <a:defPPr>
        <a:defRPr lang="it-IT"/>
      </a:defPPr>
      <a:lvl1pPr marL="0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2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3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5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7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8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9" algn="l" defTabSz="4571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it/url?sa=i&amp;rct=j&amp;q=&amp;esrc=s&amp;source=images&amp;cd=&amp;cad=rja&amp;uact=8&amp;ved=0CAcQjRxqFQoTCIDJ2p7U0MgCFYkDGgodHMwFrg&amp;url=http://www.inattivo.info/stati-animo/qualcosa-sulla-parabola-del-padre-misericordioso.html&amp;psig=AFQjCNGE4CDAZIr0oLahHBvK18FFMakZqw&amp;ust=1445416986826199" TargetMode="Externa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13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539552" y="332656"/>
            <a:ext cx="4536504" cy="18722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67544" y="404664"/>
            <a:ext cx="7704856" cy="1938978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pPr algn="l"/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 GIUBILARE  </a:t>
            </a:r>
          </a:p>
          <a:p>
            <a:pPr algn="l"/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SULLA </a:t>
            </a:r>
          </a:p>
          <a:p>
            <a:pPr algn="l"/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MISERICORDIA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" name="Immagine 30" descr="SalmistaTras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212976"/>
            <a:ext cx="2232248" cy="2929880"/>
          </a:xfrm>
          <a:prstGeom prst="rect">
            <a:avLst/>
          </a:prstGeom>
        </p:spPr>
      </p:pic>
      <p:pic>
        <p:nvPicPr>
          <p:cNvPr id="14338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984" y="1052736"/>
            <a:ext cx="4536504" cy="2975611"/>
          </a:xfrm>
          <a:prstGeom prst="rect">
            <a:avLst/>
          </a:prstGeom>
          <a:noFill/>
        </p:spPr>
      </p:pic>
      <p:sp>
        <p:nvSpPr>
          <p:cNvPr id="15" name="CasellaDiTesto 33"/>
          <p:cNvSpPr txBox="1"/>
          <p:nvPr/>
        </p:nvSpPr>
        <p:spPr>
          <a:xfrm>
            <a:off x="2843808" y="530120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000"/>
              </a:spcAft>
            </a:pPr>
            <a:endParaRPr lang="it-IT" sz="4000" dirty="0"/>
          </a:p>
        </p:txBody>
      </p:sp>
      <p:sp>
        <p:nvSpPr>
          <p:cNvPr id="16" name="CasellaDiTesto 33"/>
          <p:cNvSpPr txBox="1"/>
          <p:nvPr/>
        </p:nvSpPr>
        <p:spPr>
          <a:xfrm>
            <a:off x="838200" y="2057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000"/>
              </a:spcAft>
            </a:pPr>
            <a:endParaRPr lang="it-IT" sz="4000" dirty="0"/>
          </a:p>
        </p:txBody>
      </p:sp>
      <p:sp>
        <p:nvSpPr>
          <p:cNvPr id="18" name="CasellaDiTesto 33"/>
          <p:cNvSpPr txBox="1"/>
          <p:nvPr/>
        </p:nvSpPr>
        <p:spPr>
          <a:xfrm rot="20787252">
            <a:off x="3703860" y="4559082"/>
            <a:ext cx="5220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000"/>
              </a:spcAft>
            </a:pPr>
            <a:r>
              <a:rPr lang="it-IT" sz="3200" dirty="0" smtClean="0">
                <a:solidFill>
                  <a:srgbClr val="C00000"/>
                </a:solidFill>
                <a:latin typeface="Freestyle Script" pitchFamily="66" charset="0"/>
              </a:rPr>
              <a:t>CANTIAMO E INNEGGIAMO AL SIGNORE PERCHE’ ETERNA E’ LA SUA MISERICORDIA</a:t>
            </a:r>
            <a:endParaRPr lang="it-IT" sz="3200" dirty="0">
              <a:solidFill>
                <a:srgbClr val="C0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20839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 smtClean="0">
                <a:solidFill>
                  <a:srgbClr val="800000"/>
                </a:solidFill>
                <a:latin typeface="Georgia"/>
              </a:rPr>
              <a:t>9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043608" y="116632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7162800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15616" y="1075516"/>
            <a:ext cx="75608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800" b="1" dirty="0" smtClean="0"/>
              <a:t>Anche nel caso in cui si subisce il male ingiustamente. Vale, invece, la pena di far sempre il bene, perché esso è l'unica realtà che può vincere il male, in quanto riesce a sorprendere-confondere chi opera il male: perché mai, infatti, colui che ha subito da me il male agisce bene nei miei confronti? </a:t>
            </a:r>
          </a:p>
          <a:p>
            <a:endParaRPr lang="it-IT" sz="1800" b="1" dirty="0" smtClean="0"/>
          </a:p>
          <a:p>
            <a:r>
              <a:rPr lang="it-IT" sz="1800" b="1" dirty="0" smtClean="0"/>
              <a:t>Se </a:t>
            </a:r>
            <a:r>
              <a:rPr lang="it-IT" sz="1800" b="1" dirty="0" smtClean="0"/>
              <a:t>c'è allora una possibilità di conversione, di cambiamento di mentalità, non può che essere generata dal bene operato ad oltranza, </a:t>
            </a:r>
            <a:r>
              <a:rPr lang="it-IT" sz="1800" b="1" dirty="0" err="1" smtClean="0"/>
              <a:t>lPt</a:t>
            </a:r>
            <a:r>
              <a:rPr lang="it-IT" sz="1800" b="1" dirty="0" smtClean="0"/>
              <a:t> 3,13-17: «E chi potrà farvi del male, se sarete ferventi nel bene? Se poi doveste soffrire per la giustizia, beati voi!</a:t>
            </a:r>
            <a:r>
              <a:rPr lang="it-IT" sz="1800" b="1" i="1" dirty="0" smtClean="0"/>
              <a:t> Non sgomentatevi per paura di loro e non </a:t>
            </a:r>
            <a:r>
              <a:rPr lang="it-IT" sz="1800" b="1" i="1" dirty="0" smtClean="0"/>
              <a:t>turbatevi</a:t>
            </a:r>
            <a:r>
              <a:rPr lang="it-IT" sz="1800" b="1" i="1" dirty="0" smtClean="0"/>
              <a:t>, ma adorate il Signore,</a:t>
            </a:r>
            <a:r>
              <a:rPr lang="it-IT" sz="1800" b="1" dirty="0" smtClean="0"/>
              <a:t> Cristo, nei vostri cuori, pronti sempre a rispondere a chiunque vi domandi ragione della speranza che è in voi. </a:t>
            </a:r>
          </a:p>
          <a:p>
            <a:endParaRPr lang="it-IT" sz="1800" b="1" dirty="0" smtClean="0"/>
          </a:p>
          <a:p>
            <a:r>
              <a:rPr lang="it-IT" sz="1800" b="1" dirty="0" smtClean="0"/>
              <a:t>Tuttavia </a:t>
            </a:r>
            <a:r>
              <a:rPr lang="it-IT" sz="1800" b="1" dirty="0" smtClean="0"/>
              <a:t>questo sia fatto con dolcezza e rispetto, con una retta coscienza, perché, nel momento stesso in cui si parla male di voi, rimangano svergognati quelli che malignano sulla vostra buona condotta in Cristo. Se questa infatti è la volontà di Dio, è meglio soffrire operando il bene che facendo il male». </a:t>
            </a: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 descr="https://scontent-mxp1-1.xx.fbcdn.net/hphotos-xfa1/v/t1.0-9/522715_442107595870886_347626998_n.jpg?oh=f78a8e17455c690458e1b0addf73ff44&amp;oe=568CA9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112" y="-19829584"/>
            <a:ext cx="2420268" cy="2969654"/>
          </a:xfrm>
          <a:prstGeom prst="rect">
            <a:avLst/>
          </a:prstGeom>
          <a:noFill/>
        </p:spPr>
      </p:pic>
      <p:pic>
        <p:nvPicPr>
          <p:cNvPr id="30" name="Picture 2" descr="https://scontent-mxp1-1.xx.fbcdn.net/hphotos-xfa1/v/t1.0-9/522715_442107595870886_347626998_n.jpg?oh=f78a8e17455c690458e1b0addf73ff44&amp;oe=568CA9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896" y="-15725128"/>
            <a:ext cx="2420268" cy="29696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6096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23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8" name="Rettangolo 16"/>
          <p:cNvSpPr/>
          <p:nvPr/>
        </p:nvSpPr>
        <p:spPr bwMode="auto">
          <a:xfrm>
            <a:off x="1219200" y="181383"/>
            <a:ext cx="6665168" cy="5113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20" name="Rettangolo 18"/>
          <p:cNvSpPr/>
          <p:nvPr/>
        </p:nvSpPr>
        <p:spPr>
          <a:xfrm>
            <a:off x="990600" y="265107"/>
            <a:ext cx="6965776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CasellaDiTesto 19"/>
          <p:cNvSpPr txBox="1"/>
          <p:nvPr/>
        </p:nvSpPr>
        <p:spPr>
          <a:xfrm>
            <a:off x="609600" y="908720"/>
            <a:ext cx="8229600" cy="507026"/>
          </a:xfrm>
          <a:prstGeom prst="rect">
            <a:avLst/>
          </a:prstGeom>
          <a:noFill/>
        </p:spPr>
        <p:txBody>
          <a:bodyPr wrap="square" lIns="75401" tIns="37701" rIns="75401" bIns="37701" rtlCol="0">
            <a:spAutoFit/>
          </a:bodyPr>
          <a:lstStyle/>
          <a:p>
            <a:pPr>
              <a:spcAft>
                <a:spcPts val="947"/>
              </a:spcAft>
            </a:pPr>
            <a:r>
              <a:rPr lang="it-IT" sz="2800" b="1" dirty="0" smtClean="0">
                <a:solidFill>
                  <a:srgbClr val="0000FF"/>
                </a:solidFill>
              </a:rPr>
              <a:t>La pecora amata</a:t>
            </a:r>
            <a:endParaRPr lang="it-IT" sz="2800" b="1" dirty="0">
              <a:solidFill>
                <a:srgbClr val="0000FF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220072" y="5373216"/>
            <a:ext cx="352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/>
              <a:t>Pietro gli si avvicinò e gli disse: «Signore, se il mio fratello commette colpe contro di me, quante volte dovrò perdonargli? Fino a sette volte?». </a:t>
            </a:r>
            <a:endParaRPr lang="it-IT" sz="1600" dirty="0"/>
          </a:p>
        </p:txBody>
      </p:sp>
      <p:sp>
        <p:nvSpPr>
          <p:cNvPr id="30" name="Rettangolo 28"/>
          <p:cNvSpPr/>
          <p:nvPr/>
        </p:nvSpPr>
        <p:spPr>
          <a:xfrm>
            <a:off x="827584" y="1484784"/>
            <a:ext cx="25873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600" b="1" i="1" dirty="0" smtClean="0"/>
              <a:t>«Che cosa vi pare? Se un uomo ha cento pecore e una di loro si </a:t>
            </a:r>
            <a:r>
              <a:rPr lang="it-IT" sz="1600" b="1" i="1" dirty="0" smtClean="0"/>
              <a:t>smarrisce</a:t>
            </a:r>
            <a:r>
              <a:rPr lang="it-IT" sz="1600" b="1" i="1" dirty="0" smtClean="0"/>
              <a:t>, non lascerà le novantanove sui monti e andrà a cercare quella che si è smarrita? </a:t>
            </a:r>
            <a:r>
              <a:rPr lang="it-IT" sz="2000" b="1" dirty="0"/>
              <a:t/>
            </a:r>
            <a:br>
              <a:rPr lang="it-IT" sz="2000" b="1" dirty="0"/>
            </a:br>
            <a:endParaRPr lang="it-IT" sz="2000" dirty="0"/>
          </a:p>
        </p:txBody>
      </p:sp>
      <p:sp>
        <p:nvSpPr>
          <p:cNvPr id="31" name="Rettangolo 28"/>
          <p:cNvSpPr/>
          <p:nvPr/>
        </p:nvSpPr>
        <p:spPr>
          <a:xfrm>
            <a:off x="3779912" y="1844824"/>
            <a:ext cx="259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600" b="1" i="1" dirty="0" smtClean="0"/>
              <a:t>In verità, io vi dico: se riesce a trovarla, si rallegrerà per quella più che per le novantanove che non si erano smarrite. Così è la volontà del Padre vostro che è nei cieli, che neanche uno di questi piccoli si perda</a:t>
            </a:r>
            <a:endParaRPr lang="it-IT" sz="16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276600" y="3810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800000"/>
                </a:solidFill>
              </a:rPr>
              <a:t/>
            </a:r>
            <a:br>
              <a:rPr lang="it-IT" sz="2000" i="1" dirty="0" smtClean="0">
                <a:solidFill>
                  <a:srgbClr val="800000"/>
                </a:solidFill>
              </a:rPr>
            </a:br>
            <a:endParaRPr lang="it-IT" sz="2000" dirty="0">
              <a:solidFill>
                <a:srgbClr val="800000"/>
              </a:solidFill>
            </a:endParaRPr>
          </a:p>
        </p:txBody>
      </p:sp>
      <p:sp>
        <p:nvSpPr>
          <p:cNvPr id="40" name="Rettangolo 28"/>
          <p:cNvSpPr/>
          <p:nvPr/>
        </p:nvSpPr>
        <p:spPr>
          <a:xfrm>
            <a:off x="971600" y="4797152"/>
            <a:ext cx="3623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000" b="1" i="1" dirty="0" smtClean="0">
                <a:solidFill>
                  <a:srgbClr val="C00000"/>
                </a:solidFill>
              </a:rPr>
              <a:t>E Gesù gli rispose: «Non ti dico fino a sette, ma fino a settanta volte sette». </a:t>
            </a:r>
          </a:p>
          <a:p>
            <a:pPr algn="l"/>
            <a:r>
              <a:rPr lang="it-IT" sz="2000" b="1" i="1" dirty="0" smtClean="0"/>
              <a:t>(Mt 18,12-22)</a:t>
            </a:r>
            <a:endParaRPr lang="it-IT" sz="200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347864" y="2564904"/>
            <a:ext cx="288032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 flipV="1">
            <a:off x="4283968" y="5877272"/>
            <a:ext cx="1008112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CasellaDiTesto 19"/>
          <p:cNvSpPr txBox="1"/>
          <p:nvPr/>
        </p:nvSpPr>
        <p:spPr>
          <a:xfrm>
            <a:off x="6516216" y="2420888"/>
            <a:ext cx="2448272" cy="2569129"/>
          </a:xfrm>
          <a:prstGeom prst="rect">
            <a:avLst/>
          </a:prstGeom>
          <a:noFill/>
        </p:spPr>
        <p:txBody>
          <a:bodyPr wrap="square" lIns="75401" tIns="37701" rIns="75401" bIns="37701" rtlCol="0">
            <a:spAutoFit/>
          </a:bodyPr>
          <a:lstStyle/>
          <a:p>
            <a:pPr algn="l">
              <a:spcAft>
                <a:spcPts val="947"/>
              </a:spcAft>
            </a:pPr>
            <a:r>
              <a:rPr lang="it-IT" sz="1800" b="1" i="1" dirty="0" smtClean="0"/>
              <a:t>In verità io vi dico ancora: se due di voi sulla terra si metteranno d'accordo per chiedere qualunque cosa, il Padre mio che è nei cieli gliela concederà.</a:t>
            </a:r>
            <a:endParaRPr lang="it-IT" sz="1800" b="1" dirty="0">
              <a:solidFill>
                <a:srgbClr val="C0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5940152" y="4149080"/>
            <a:ext cx="432048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7956376" y="4797152"/>
            <a:ext cx="288032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3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764704"/>
            <a:ext cx="1800199" cy="14127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40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12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539552" y="0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67544" y="0"/>
            <a:ext cx="6912768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3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3801" y="0"/>
            <a:ext cx="1800199" cy="1412776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683568" y="1124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800" b="1" dirty="0" smtClean="0"/>
              <a:t>Dio non ha alcuna intenzione di trascurare nessuno, neanche una "pecora"neanche il tuo coniuge. Il suo atteggiamento interiore è, allora, totalmente includente e mai escludente.</a:t>
            </a:r>
            <a:r>
              <a:rPr lang="it-IT" sz="2400" b="1" dirty="0" smtClean="0"/>
              <a:t> </a:t>
            </a:r>
            <a:endParaRPr lang="it-IT" sz="2400" b="1" dirty="0"/>
          </a:p>
        </p:txBody>
      </p:sp>
      <p:sp>
        <p:nvSpPr>
          <p:cNvPr id="15" name="Rettangolo 14"/>
          <p:cNvSpPr/>
          <p:nvPr/>
        </p:nvSpPr>
        <p:spPr>
          <a:xfrm>
            <a:off x="1196008" y="447918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/>
          </a:p>
        </p:txBody>
      </p:sp>
      <p:sp>
        <p:nvSpPr>
          <p:cNvPr id="16" name="Rettangolo 15"/>
          <p:cNvSpPr/>
          <p:nvPr/>
        </p:nvSpPr>
        <p:spPr>
          <a:xfrm>
            <a:off x="5724128" y="1844824"/>
            <a:ext cx="32403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La coppia  cristiana è posta di fronte a questa visione di Dio e di questa deve far memoria.</a:t>
            </a:r>
            <a:endParaRPr lang="it-IT" sz="20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3285565"/>
            <a:ext cx="309634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>
              <a:tabLst>
                <a:tab pos="469900" algn="l"/>
              </a:tabLst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it-IT" sz="2000" dirty="0" smtClean="0"/>
              <a:t> </a:t>
            </a:r>
            <a:r>
              <a:rPr lang="it-IT" sz="2000" b="1" dirty="0" smtClean="0"/>
              <a:t>Ovviamente, il perdono non è frutto di una mentalità </a:t>
            </a:r>
            <a:r>
              <a:rPr lang="it-IT" sz="2000" b="1" dirty="0" err="1" smtClean="0"/>
              <a:t>buonistica</a:t>
            </a:r>
            <a:r>
              <a:rPr lang="it-IT" sz="2000" b="1" dirty="0" smtClean="0"/>
              <a:t>, né cancellazione della verità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427984" y="4437112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Tuttavia, è possibile che vi sia un membro della comunità che resiste ad ogni forma di correzione fraterna. Se arriva fino a questo punto, quel tale si pone </a:t>
            </a:r>
            <a:r>
              <a:rPr lang="it-IT" sz="2000" b="1" dirty="0" smtClean="0"/>
              <a:t>oggettivamente </a:t>
            </a:r>
            <a:r>
              <a:rPr lang="it-IT" sz="2000" b="1" dirty="0" smtClean="0"/>
              <a:t>al di fuori della dinamica comunitaria.</a:t>
            </a:r>
            <a:endParaRPr lang="it-IT" sz="2000" b="1" dirty="0"/>
          </a:p>
        </p:txBody>
      </p:sp>
      <p:sp>
        <p:nvSpPr>
          <p:cNvPr id="24" name="Rettangolo 23"/>
          <p:cNvSpPr/>
          <p:nvPr/>
        </p:nvSpPr>
        <p:spPr>
          <a:xfrm>
            <a:off x="683568" y="5301208"/>
            <a:ext cx="4104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C00000"/>
                </a:solidFill>
              </a:rPr>
              <a:t>la gratuità del </a:t>
            </a:r>
          </a:p>
          <a:p>
            <a:r>
              <a:rPr lang="it-IT" sz="2800" dirty="0" smtClean="0">
                <a:solidFill>
                  <a:srgbClr val="C00000"/>
                </a:solidFill>
              </a:rPr>
              <a:t>perdono di Dio </a:t>
            </a:r>
            <a:endParaRPr lang="it-IT" sz="2800" dirty="0">
              <a:solidFill>
                <a:srgbClr val="C00000"/>
              </a:solidFill>
            </a:endParaRPr>
          </a:p>
        </p:txBody>
      </p:sp>
      <p:cxnSp>
        <p:nvCxnSpPr>
          <p:cNvPr id="25" name="Connettore 2 32"/>
          <p:cNvCxnSpPr/>
          <p:nvPr/>
        </p:nvCxnSpPr>
        <p:spPr bwMode="auto">
          <a:xfrm>
            <a:off x="4644008" y="2636912"/>
            <a:ext cx="1152128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Connettore 2 32"/>
          <p:cNvCxnSpPr/>
          <p:nvPr/>
        </p:nvCxnSpPr>
        <p:spPr bwMode="auto">
          <a:xfrm>
            <a:off x="3707904" y="4869160"/>
            <a:ext cx="1008112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Connettore 2 32"/>
          <p:cNvCxnSpPr/>
          <p:nvPr/>
        </p:nvCxnSpPr>
        <p:spPr bwMode="auto">
          <a:xfrm flipH="1">
            <a:off x="3491880" y="3573016"/>
            <a:ext cx="1944216" cy="504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6385" grpId="0"/>
      <p:bldP spid="2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15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539552" y="188640"/>
            <a:ext cx="6552728" cy="655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11560" y="265107"/>
            <a:ext cx="6552728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SULL’ORAZIONE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838200" y="25908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pic>
        <p:nvPicPr>
          <p:cNvPr id="21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288" y="260648"/>
            <a:ext cx="1800199" cy="1412776"/>
          </a:xfrm>
          <a:prstGeom prst="rect">
            <a:avLst/>
          </a:prstGeom>
          <a:noFill/>
        </p:spPr>
      </p:pic>
      <p:sp>
        <p:nvSpPr>
          <p:cNvPr id="26" name="Rettangolo 25"/>
          <p:cNvSpPr/>
          <p:nvPr/>
        </p:nvSpPr>
        <p:spPr>
          <a:xfrm>
            <a:off x="4391472" y="2060848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/>
              <a:t>Quelli, udito ciò, se ne andarono uno per uno, cominciando dai più anziani. Lo lasciarono solo e la donna era là in mezzo.</a:t>
            </a:r>
            <a:endParaRPr lang="it-IT" sz="2400" dirty="0"/>
          </a:p>
        </p:txBody>
      </p:sp>
      <p:sp>
        <p:nvSpPr>
          <p:cNvPr id="30" name="Segnaposto contenuto 29"/>
          <p:cNvSpPr>
            <a:spLocks noGrp="1"/>
          </p:cNvSpPr>
          <p:nvPr>
            <p:ph idx="1"/>
          </p:nvPr>
        </p:nvSpPr>
        <p:spPr>
          <a:xfrm>
            <a:off x="395536" y="1412776"/>
            <a:ext cx="4320480" cy="1440160"/>
          </a:xfrm>
        </p:spPr>
        <p:txBody>
          <a:bodyPr/>
          <a:lstStyle/>
          <a:p>
            <a:r>
              <a:rPr lang="it-IT" i="1" dirty="0" smtClean="0">
                <a:solidFill>
                  <a:schemeClr val="tx1"/>
                </a:solidFill>
              </a:rPr>
              <a:t>«</a:t>
            </a:r>
            <a:r>
              <a:rPr lang="it-IT" i="1" dirty="0" smtClean="0">
                <a:solidFill>
                  <a:srgbClr val="C00000"/>
                </a:solidFill>
              </a:rPr>
              <a:t>Chi di voi è senza peccato, scagli per primo la pietra contro di lei</a:t>
            </a:r>
            <a:r>
              <a:rPr lang="it-IT" i="1" dirty="0" smtClean="0">
                <a:solidFill>
                  <a:schemeClr val="tx1"/>
                </a:solidFill>
              </a:rPr>
              <a:t>». E, chinatosi di nuovo, scriveva per terra.</a:t>
            </a: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27584" y="3861048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i="1" dirty="0" smtClean="0"/>
              <a:t>Allora Gesù si alzò e le disse: «</a:t>
            </a:r>
            <a:r>
              <a:rPr lang="it-IT" sz="1800" b="1" i="1" dirty="0" smtClean="0">
                <a:solidFill>
                  <a:srgbClr val="C00000"/>
                </a:solidFill>
              </a:rPr>
              <a:t>Donna, dove sono? Nessuno ti ha condannata</a:t>
            </a:r>
            <a:r>
              <a:rPr lang="it-IT" sz="1800" b="1" i="1" dirty="0" smtClean="0"/>
              <a:t>?».</a:t>
            </a:r>
            <a:endParaRPr lang="it-IT" sz="18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987824" y="5229200"/>
            <a:ext cx="590364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Ed ella rispose: «Nessuno, Signore». E Gesù disse: «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Neanch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'io ti condanno; va' e d'ora in poi non peccare più». (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Gv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8,1-11)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nettore 2 32"/>
          <p:cNvCxnSpPr/>
          <p:nvPr/>
        </p:nvCxnSpPr>
        <p:spPr bwMode="auto">
          <a:xfrm>
            <a:off x="3203848" y="2708920"/>
            <a:ext cx="1368152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Connettore 2 32"/>
          <p:cNvCxnSpPr/>
          <p:nvPr/>
        </p:nvCxnSpPr>
        <p:spPr bwMode="auto">
          <a:xfrm flipH="1">
            <a:off x="4427984" y="3861048"/>
            <a:ext cx="1008112" cy="504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3" name="Connettore 2 32"/>
          <p:cNvCxnSpPr/>
          <p:nvPr/>
        </p:nvCxnSpPr>
        <p:spPr bwMode="auto">
          <a:xfrm>
            <a:off x="1835696" y="5013176"/>
            <a:ext cx="864096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build="p"/>
      <p:bldP spid="18" grpId="0"/>
      <p:bldP spid="61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28919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16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19200" y="181383"/>
            <a:ext cx="6521152" cy="5833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6893768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CasellaDiTesto 25"/>
          <p:cNvSpPr txBox="1"/>
          <p:nvPr/>
        </p:nvSpPr>
        <p:spPr>
          <a:xfrm>
            <a:off x="899592" y="1412776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È quindi possibile togliere il male, anzi è doveroso, soprattutto a fronte di un popolo che si considerava eletto, separato e diverso rispetto agli altri popoli.</a:t>
            </a:r>
            <a:endParaRPr lang="it-IT" sz="2000" b="1" dirty="0"/>
          </a:p>
        </p:txBody>
      </p:sp>
      <p:sp>
        <p:nvSpPr>
          <p:cNvPr id="23" name="Rettangolo 27"/>
          <p:cNvSpPr/>
          <p:nvPr/>
        </p:nvSpPr>
        <p:spPr>
          <a:xfrm>
            <a:off x="5724128" y="3717032"/>
            <a:ext cx="2736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/>
              <a:t>Non è più possibile togliere il male. Non è umanamente possibile. Occorre, invece, che la zizzania cresca con il grano buono</a:t>
            </a:r>
            <a:endParaRPr lang="it-IT" sz="1800" b="1" dirty="0">
              <a:solidFill>
                <a:srgbClr val="C00000"/>
              </a:solidFill>
            </a:endParaRPr>
          </a:p>
        </p:txBody>
      </p:sp>
      <p:cxnSp>
        <p:nvCxnSpPr>
          <p:cNvPr id="24" name="Connettore 2 32"/>
          <p:cNvCxnSpPr/>
          <p:nvPr/>
        </p:nvCxnSpPr>
        <p:spPr bwMode="auto">
          <a:xfrm flipH="1">
            <a:off x="4283968" y="4725144"/>
            <a:ext cx="1080120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Rettangolo 25"/>
          <p:cNvSpPr/>
          <p:nvPr/>
        </p:nvSpPr>
        <p:spPr>
          <a:xfrm>
            <a:off x="899592" y="3645024"/>
            <a:ext cx="3672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/>
              <a:t>Si opera così un passaggio: dalla pretesa di togliere il male alla consapevolezza di non poterlo mai togliere, ma di doverlo accettare e gestire alla luce e in forza di una relazione, quella con Dio, che prima dona il tempo-pazienza e poi, nella fase finale del mondo, opera la separazione sospirata da tutti</a:t>
            </a:r>
            <a:r>
              <a:rPr lang="it-IT" sz="1800" dirty="0" smtClean="0"/>
              <a:t>.</a:t>
            </a:r>
            <a:endParaRPr lang="it-IT" sz="1800" dirty="0"/>
          </a:p>
        </p:txBody>
      </p:sp>
      <p:cxnSp>
        <p:nvCxnSpPr>
          <p:cNvPr id="35" name="Connettore 2 32"/>
          <p:cNvCxnSpPr/>
          <p:nvPr/>
        </p:nvCxnSpPr>
        <p:spPr bwMode="auto">
          <a:xfrm>
            <a:off x="5364088" y="3068960"/>
            <a:ext cx="504056" cy="504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8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6256" y="980728"/>
            <a:ext cx="1800199" cy="14127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18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539552" y="0"/>
            <a:ext cx="6480720" cy="1196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11560" y="188641"/>
            <a:ext cx="6480720" cy="954093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043608" y="1340768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dirty="0" smtClean="0"/>
              <a:t>Non si sta soffrendo al posto dell'altro o proiettando la propria sofferenza verso l'altro. Si sta soffrendo con l'altro, che viene ricevuto-accettato nella propria interiorità.</a:t>
            </a:r>
            <a:endParaRPr lang="it-IT" sz="24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539552" y="3789041"/>
            <a:ext cx="6120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/>
              <a:t>Sembra, ancora una volta, che solo uno stato di debolezza-vulnerabilità, vissuto con le logiche della misericordia, possa essere il vero luogo di generazione della relazione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pic>
        <p:nvPicPr>
          <p:cNvPr id="18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280" y="260648"/>
            <a:ext cx="1907704" cy="1440160"/>
          </a:xfrm>
          <a:prstGeom prst="rect">
            <a:avLst/>
          </a:prstGeom>
          <a:noFill/>
        </p:spPr>
      </p:pic>
      <p:pic>
        <p:nvPicPr>
          <p:cNvPr id="16" name="Picture 4" descr="http://www.inattivo.info/media/images/edward_john_poynter_020_il_ritorno_del_figliol_prodigo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248" y="2420888"/>
            <a:ext cx="2232247" cy="34563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17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683568" y="188641"/>
            <a:ext cx="66247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83568" y="188640"/>
            <a:ext cx="7056784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pPr algn="l"/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CasellaDiTesto 19"/>
          <p:cNvSpPr txBox="1"/>
          <p:nvPr/>
        </p:nvSpPr>
        <p:spPr>
          <a:xfrm>
            <a:off x="683568" y="1052736"/>
            <a:ext cx="6624736" cy="1922798"/>
          </a:xfrm>
          <a:prstGeom prst="rect">
            <a:avLst/>
          </a:prstGeom>
          <a:noFill/>
        </p:spPr>
        <p:txBody>
          <a:bodyPr wrap="square" lIns="75401" tIns="37701" rIns="75401" bIns="37701" rtlCol="0">
            <a:spAutoFit/>
          </a:bodyPr>
          <a:lstStyle/>
          <a:p>
            <a:r>
              <a:rPr lang="it-IT" sz="2400" b="1" dirty="0" smtClean="0"/>
              <a:t>È una forza, quindi, che mette in movimento, capace di liberare se stesso e l'altro, di diventare paradigma per ogni relazione di cura, di creare aggregazioni, relazioni umane significative.</a:t>
            </a:r>
            <a:endParaRPr lang="it-IT" sz="2400" dirty="0"/>
          </a:p>
        </p:txBody>
      </p:sp>
      <p:sp>
        <p:nvSpPr>
          <p:cNvPr id="21" name="CasellaDiTesto 25"/>
          <p:cNvSpPr txBox="1"/>
          <p:nvPr/>
        </p:nvSpPr>
        <p:spPr>
          <a:xfrm>
            <a:off x="611560" y="2852936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 smtClean="0"/>
              <a:t> Essa permette ad ognuno di uscire dal proprio io per far spazio all'altro. Coglie l'altro (anche l'Altro di Dio) come un dono, che è scoperto dentro lo spazio del proprio sé.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cxnSp>
        <p:nvCxnSpPr>
          <p:cNvPr id="24" name="Connettore 2 32"/>
          <p:cNvCxnSpPr/>
          <p:nvPr/>
        </p:nvCxnSpPr>
        <p:spPr bwMode="auto">
          <a:xfrm flipH="1">
            <a:off x="5220072" y="2708920"/>
            <a:ext cx="864096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Rettangolo 29"/>
          <p:cNvSpPr/>
          <p:nvPr/>
        </p:nvSpPr>
        <p:spPr>
          <a:xfrm>
            <a:off x="5292080" y="3933056"/>
            <a:ext cx="37444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Ed è la vulnerabilità la sola cosa che fa entrare in azione il perdono. La vulnerabilità della persona vista/sentita, ma anche la vulnerabilità propria accettata e attraversata dall'altrui vulnerabilità</a:t>
            </a:r>
            <a:endParaRPr lang="it-IT" sz="2000" dirty="0"/>
          </a:p>
        </p:txBody>
      </p:sp>
      <p:cxnSp>
        <p:nvCxnSpPr>
          <p:cNvPr id="31" name="Connettore 2 32"/>
          <p:cNvCxnSpPr/>
          <p:nvPr/>
        </p:nvCxnSpPr>
        <p:spPr bwMode="auto">
          <a:xfrm>
            <a:off x="4499992" y="4869160"/>
            <a:ext cx="108012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4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6296" y="116632"/>
            <a:ext cx="1907704" cy="1440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19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59632" y="332656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7162800" cy="707872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4000" b="1" i="1" dirty="0" smtClean="0"/>
              <a:t>Il dono- del perdono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827584" y="1268760"/>
            <a:ext cx="33123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b="1" i="1" dirty="0" smtClean="0"/>
              <a:t>"Rimane solo Gesù con la donna là in mezzo". In mezzo dove? In mezzo a chi? Tutti sono andati via. Sono ora gli uditori della Parola che formano un cerchio. In mezzo a questo nuovo cerchio l'adultera parla, rivela il peccato di ogni uomo a se stesso. </a:t>
            </a:r>
            <a:endParaRPr lang="it-IT" sz="24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21" name="Picture 8" descr="E:\108312075_2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12463" t="4834" r="16125" b="17041"/>
          <a:stretch>
            <a:fillRect/>
          </a:stretch>
        </p:blipFill>
        <p:spPr>
          <a:xfrm>
            <a:off x="4211960" y="1484784"/>
            <a:ext cx="4932040" cy="4464496"/>
          </a:xfrm>
          <a:prstGeom prst="snip2Same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051720" y="476672"/>
            <a:ext cx="7467600" cy="707872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	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609600" y="3501008"/>
            <a:ext cx="7778824" cy="2993113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pPr algn="l"/>
            <a:endParaRPr lang="it-IT" sz="4400" dirty="0">
              <a:solidFill>
                <a:schemeClr val="tx1"/>
              </a:solidFill>
            </a:endParaRPr>
          </a:p>
          <a:p>
            <a:pPr algn="l">
              <a:spcAft>
                <a:spcPts val="1000"/>
              </a:spcAft>
            </a:pPr>
            <a:r>
              <a:rPr lang="it-IT" sz="4400" dirty="0" smtClean="0">
                <a:solidFill>
                  <a:schemeClr val="tx1"/>
                </a:solidFill>
                <a:latin typeface="Georgia"/>
              </a:rPr>
              <a:t>           Anno </a:t>
            </a:r>
            <a:r>
              <a:rPr lang="it-IT" sz="4800" dirty="0" smtClean="0">
                <a:solidFill>
                  <a:schemeClr val="tx1"/>
                </a:solidFill>
                <a:latin typeface="Georgia"/>
              </a:rPr>
              <a:t>2015-2016 </a:t>
            </a:r>
            <a:endParaRPr lang="it-IT" sz="4800" dirty="0">
              <a:solidFill>
                <a:schemeClr val="tx1"/>
              </a:solidFill>
              <a:latin typeface="Georgia"/>
            </a:endParaRPr>
          </a:p>
          <a:p>
            <a:pPr>
              <a:spcBef>
                <a:spcPts val="500"/>
              </a:spcBef>
            </a:pPr>
            <a:r>
              <a:rPr lang="it-IT" sz="4000" dirty="0" smtClean="0">
                <a:solidFill>
                  <a:srgbClr val="FF0000"/>
                </a:solidFill>
                <a:latin typeface="Georgia"/>
              </a:rPr>
              <a:t>Giubileo della misericordia</a:t>
            </a:r>
            <a:endParaRPr lang="it-IT" sz="4000" b="1" dirty="0">
              <a:solidFill>
                <a:srgbClr val="FF0000"/>
              </a:solidFill>
              <a:latin typeface="Georgia"/>
            </a:endParaRPr>
          </a:p>
          <a:p>
            <a:pPr algn="l"/>
            <a:r>
              <a:rPr lang="it-IT" sz="4400" dirty="0">
                <a:solidFill>
                  <a:schemeClr val="tx1"/>
                </a:solidFill>
              </a:rPr>
              <a:t>	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76200" y="6172200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>
                <a:solidFill>
                  <a:srgbClr val="800000"/>
                </a:solidFill>
                <a:latin typeface="Georgia"/>
              </a:rPr>
              <a:t>1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pic>
        <p:nvPicPr>
          <p:cNvPr id="20" name="Picture 19" descr="Immagine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5257800"/>
            <a:ext cx="1074420" cy="13716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2987824" y="476672"/>
            <a:ext cx="56886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/>
              <a:t>«Non sono i sani che hanno bisogno del medico, ma i malati. Andate a imparare che cosa vuol dire: Misericordia io voglio e non sacrificio. Io non sono venuto infatti a chiamare i giusti, ma i peccatori». </a:t>
            </a:r>
            <a:endParaRPr lang="it-IT" sz="2800" dirty="0"/>
          </a:p>
        </p:txBody>
      </p:sp>
      <p:pic>
        <p:nvPicPr>
          <p:cNvPr id="19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576" y="116632"/>
            <a:ext cx="2202111" cy="17281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72200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 smtClean="0">
                <a:solidFill>
                  <a:srgbClr val="800000"/>
                </a:solidFill>
                <a:latin typeface="Georgia"/>
              </a:rPr>
              <a:t>2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19200" y="181383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7162800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066800" y="1295400"/>
            <a:ext cx="7848600" cy="1061023"/>
          </a:xfrm>
          <a:prstGeom prst="rect">
            <a:avLst/>
          </a:prstGeom>
          <a:noFill/>
        </p:spPr>
        <p:txBody>
          <a:bodyPr wrap="square" lIns="75401" tIns="37701" rIns="75401" bIns="37701" rtlCol="0">
            <a:spAutoFit/>
          </a:bodyPr>
          <a:lstStyle/>
          <a:p>
            <a:r>
              <a:rPr lang="it-IT" sz="3200" dirty="0" smtClean="0"/>
              <a:t>Il volto di Dio, rivelato da Gesù, è quello dell'amore che risana e guarisce.</a:t>
            </a:r>
            <a:endParaRPr lang="it-IT" sz="3000" dirty="0">
              <a:solidFill>
                <a:srgbClr val="0000FF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491880" y="2708920"/>
            <a:ext cx="53285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La convivialità con i peccatori è il segno più chiaro non solo dell'accettazione di questi uomini e del riconoscimento della loro dignità, ma soprattutto della prossimità gioiosa di Dio verso ogni uomo.</a:t>
            </a:r>
            <a:r>
              <a:rPr lang="it-IT" sz="2800" b="1" i="1" dirty="0" smtClean="0">
                <a:solidFill>
                  <a:srgbClr val="C00000"/>
                </a:solidFill>
              </a:rPr>
              <a:t> 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15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3608" y="4005064"/>
            <a:ext cx="2232248" cy="21115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20839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>
                <a:solidFill>
                  <a:srgbClr val="800000"/>
                </a:solidFill>
                <a:latin typeface="Georgia"/>
              </a:rPr>
              <a:t>3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2123728" y="188640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267744" y="260648"/>
            <a:ext cx="6876256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727176" y="1268760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/>
              <a:t>disse a Simone: «Vedi questa donna? Sono entrato nella tua casa e </a:t>
            </a:r>
            <a:r>
              <a:rPr lang="it-IT" sz="2800" b="1" i="1" dirty="0" smtClean="0">
                <a:solidFill>
                  <a:srgbClr val="C00000"/>
                </a:solidFill>
              </a:rPr>
              <a:t>tu non mi hai dato l'acqua per i piedi;</a:t>
            </a:r>
            <a:r>
              <a:rPr lang="it-IT" sz="2800" b="1" i="1" dirty="0" smtClean="0"/>
              <a:t> lei invece mi ha bagnato i piedi con le lacrime e li ha asciugati con i suoi capelli. </a:t>
            </a:r>
            <a:r>
              <a:rPr lang="it-IT" sz="2800" b="1" i="1" dirty="0" smtClean="0">
                <a:solidFill>
                  <a:srgbClr val="C00000"/>
                </a:solidFill>
              </a:rPr>
              <a:t>Tu non mi hai dato un bacio;</a:t>
            </a:r>
            <a:r>
              <a:rPr lang="it-IT" sz="2800" b="1" i="1" dirty="0" smtClean="0"/>
              <a:t> lei invece, da quando sono entrato, non ha cessato di baciarmi i piedi. </a:t>
            </a:r>
            <a:r>
              <a:rPr lang="it-IT" sz="2800" b="1" i="1" dirty="0" smtClean="0">
                <a:solidFill>
                  <a:srgbClr val="C00000"/>
                </a:solidFill>
              </a:rPr>
              <a:t>Tu non hai unto con olio il mio capo, </a:t>
            </a:r>
            <a:r>
              <a:rPr lang="it-IT" sz="2800" b="1" i="1" dirty="0" smtClean="0"/>
              <a:t>lei invece mi ha cosparso i piedi di profumo».</a:t>
            </a:r>
            <a:endParaRPr lang="it-IT" sz="2800" dirty="0"/>
          </a:p>
        </p:txBody>
      </p:sp>
      <p:sp>
        <p:nvSpPr>
          <p:cNvPr id="24" name="Rettangolo 23"/>
          <p:cNvSpPr/>
          <p:nvPr/>
        </p:nvSpPr>
        <p:spPr>
          <a:xfrm>
            <a:off x="1619672" y="5301208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1" dirty="0" smtClean="0">
                <a:solidFill>
                  <a:srgbClr val="C00000"/>
                </a:solidFill>
              </a:rPr>
              <a:t>Per questo io ti dico: le sono perdonati i suoi molti peccati, </a:t>
            </a:r>
            <a:r>
              <a:rPr lang="it-IT" sz="2800" b="1" i="1" dirty="0" err="1" smtClean="0">
                <a:solidFill>
                  <a:srgbClr val="C00000"/>
                </a:solidFill>
              </a:rPr>
              <a:t>cosicchè</a:t>
            </a:r>
            <a:r>
              <a:rPr lang="it-IT" sz="2800" b="1" i="1" dirty="0" smtClean="0">
                <a:solidFill>
                  <a:srgbClr val="C00000"/>
                </a:solidFill>
              </a:rPr>
              <a:t> ha molto amato.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15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16632"/>
            <a:ext cx="1835093" cy="1440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20839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 smtClean="0">
                <a:solidFill>
                  <a:srgbClr val="800000"/>
                </a:solidFill>
                <a:latin typeface="Georgia"/>
              </a:rPr>
              <a:t>4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59632" y="188641"/>
            <a:ext cx="6696744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7162800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Sottotitolo 2"/>
          <p:cNvSpPr txBox="1">
            <a:spLocks/>
          </p:cNvSpPr>
          <p:nvPr/>
        </p:nvSpPr>
        <p:spPr>
          <a:xfrm>
            <a:off x="757237" y="1981200"/>
            <a:ext cx="8158163" cy="2852997"/>
          </a:xfrm>
          <a:prstGeom prst="rect">
            <a:avLst/>
          </a:prstGeom>
        </p:spPr>
        <p:txBody>
          <a:bodyPr vert="horz" lIns="93677" tIns="46839" rIns="93677" bIns="46839" rtlCol="0" anchor="t">
            <a:noAutofit/>
          </a:bodyPr>
          <a:lstStyle/>
          <a:p>
            <a:pPr marL="0" marR="0" lvl="0" indent="0" algn="l" defTabSz="468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87624" y="1238563"/>
            <a:ext cx="69127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9388"/>
            <a:r>
              <a:rPr lang="it-IT" sz="2000" b="1" dirty="0" smtClean="0"/>
              <a:t>C'è una profonda circolarità tra amore e perdono. Dall'esperienza di essere stati perdonati nasce l'amore e la gratitudine. La pratica e l'intensità dell'amore attira il perdono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1619672" y="2996952"/>
            <a:ext cx="3456384" cy="3456384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2400" dirty="0" smtClean="0"/>
              <a:t>È altresì vero che una persona, che si è sentita perdonata nel profondo, vive un'esperienza di rinascita: tutto il suo essere fibrilla di gioia intensa ed incontenibile</a:t>
            </a:r>
            <a:r>
              <a:rPr lang="it-IT" sz="1800" dirty="0" smtClean="0"/>
              <a:t>.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pic>
        <p:nvPicPr>
          <p:cNvPr id="16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112" y="3429000"/>
            <a:ext cx="2736304" cy="22048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20839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 smtClean="0">
                <a:solidFill>
                  <a:srgbClr val="800000"/>
                </a:solidFill>
                <a:latin typeface="Georgia"/>
              </a:rPr>
              <a:t>5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19200" y="181383"/>
            <a:ext cx="6593160" cy="5113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6965776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Sottotitolo 2"/>
          <p:cNvSpPr txBox="1">
            <a:spLocks/>
          </p:cNvSpPr>
          <p:nvPr/>
        </p:nvSpPr>
        <p:spPr>
          <a:xfrm>
            <a:off x="762000" y="1124744"/>
            <a:ext cx="8058472" cy="5400600"/>
          </a:xfrm>
          <a:prstGeom prst="rect">
            <a:avLst/>
          </a:prstGeom>
        </p:spPr>
        <p:txBody>
          <a:bodyPr vert="horz" lIns="93677" tIns="46839" rIns="93677" bIns="46839" rtlCol="0" anchor="t">
            <a:noAutofit/>
          </a:bodyPr>
          <a:lstStyle/>
          <a:p>
            <a:pPr lvl="0" algn="just" defTabSz="46838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</a:t>
            </a:r>
            <a:endParaRPr lang="it-IT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548680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800" b="1" dirty="0" smtClean="0">
              <a:solidFill>
                <a:schemeClr val="tx1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r>
              <a:rPr lang="it-IT" sz="2400" dirty="0" smtClean="0">
                <a:solidFill>
                  <a:srgbClr val="C00000"/>
                </a:solidFill>
              </a:rPr>
              <a:t>La relazione, che l'amore-perdono rivela e crea, manifesta che solo attraverso il riconoscimento del legame (fraterno coniugale), è possibile uscire dalla logica retributiva. Il riconoscimento di questo legame universale così forte non permette più la distinzione tra amici e nemici: tutti vanno amati con eguale misura.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1331640" y="3717032"/>
            <a:ext cx="4608512" cy="288032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2400" b="1" i="1" dirty="0" smtClean="0"/>
              <a:t>Ma a voi che ascoltate, io dico: amate i vostri nemici, fate del bene a coloro che vi odiano, benedite coloro che vi maledicono, pregate per coloro che vi trattano male</a:t>
            </a:r>
            <a:r>
              <a:rPr lang="it-IT" b="1" i="1" dirty="0" smtClean="0"/>
              <a:t>. </a:t>
            </a:r>
            <a:endParaRPr kumimoji="0" lang="it-IT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pic>
        <p:nvPicPr>
          <p:cNvPr id="20" name="Picture 2" descr="Risultati immagini per immagini del padre misericordio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6256" y="4221088"/>
            <a:ext cx="2088231" cy="17008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20839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>
                <a:solidFill>
                  <a:srgbClr val="800000"/>
                </a:solidFill>
                <a:latin typeface="Georgia"/>
              </a:rPr>
              <a:t>7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19200" y="181383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7162800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Sottotitolo 2"/>
          <p:cNvSpPr txBox="1">
            <a:spLocks/>
          </p:cNvSpPr>
          <p:nvPr/>
        </p:nvSpPr>
        <p:spPr>
          <a:xfrm>
            <a:off x="1403648" y="1052736"/>
            <a:ext cx="6499448" cy="3312368"/>
          </a:xfrm>
          <a:prstGeom prst="rect">
            <a:avLst/>
          </a:prstGeom>
        </p:spPr>
        <p:txBody>
          <a:bodyPr vert="horz" lIns="93677" tIns="46839" rIns="93677" bIns="46839" rtlCol="0" anchor="t">
            <a:noAutofit/>
          </a:bodyPr>
          <a:lstStyle/>
          <a:p>
            <a:r>
              <a:rPr lang="it-IT" sz="2800" b="1" i="1" dirty="0" smtClean="0"/>
              <a:t>fate del bene e prestate senza sperarne nulla</a:t>
            </a:r>
          </a:p>
          <a:p>
            <a:r>
              <a:rPr lang="it-IT" sz="2800" b="1" i="1" dirty="0" smtClean="0"/>
              <a:t> [lett.: senza avere nulla di ritorno], </a:t>
            </a:r>
          </a:p>
          <a:p>
            <a:r>
              <a:rPr lang="it-IT" sz="2800" b="1" i="1" dirty="0" smtClean="0"/>
              <a:t>e la vostra ricompensa sarà grande </a:t>
            </a:r>
          </a:p>
          <a:p>
            <a:r>
              <a:rPr lang="it-IT" sz="2800" b="1" i="1" dirty="0" smtClean="0"/>
              <a:t>e sarete figli dell'Altissimo, perché egli è benevolo verso gli ingrati e i malvagi. </a:t>
            </a:r>
            <a:endParaRPr lang="it-IT" sz="2800" dirty="0"/>
          </a:p>
        </p:txBody>
      </p:sp>
      <p:pic>
        <p:nvPicPr>
          <p:cNvPr id="18" name="Immagine 17" descr="Immagine 2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54938">
            <a:off x="1514298" y="4143875"/>
            <a:ext cx="1672746" cy="2279441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 bwMode="auto">
          <a:xfrm>
            <a:off x="3707904" y="4221088"/>
            <a:ext cx="4824536" cy="2448272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it-IT" sz="2400" b="1" dirty="0" smtClean="0"/>
              <a:t>Quale gratitudine vi è dovuta?</a:t>
            </a:r>
          </a:p>
          <a:p>
            <a:r>
              <a:rPr lang="it-IT" sz="2400" b="1" dirty="0" smtClean="0"/>
              <a:t>Dal greco:</a:t>
            </a:r>
          </a:p>
          <a:p>
            <a:endParaRPr lang="it-IT" sz="2400" b="1" dirty="0" smtClean="0">
              <a:solidFill>
                <a:srgbClr val="C00000"/>
              </a:solidFill>
            </a:endParaRPr>
          </a:p>
          <a:p>
            <a:r>
              <a:rPr lang="it-IT" sz="2400" b="1" dirty="0" smtClean="0">
                <a:solidFill>
                  <a:srgbClr val="C00000"/>
                </a:solidFill>
              </a:rPr>
              <a:t>"qual è l'esperienza di grazia/relazione con Dio che voi fate?“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6200" y="6120839"/>
            <a:ext cx="437164" cy="58476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3200" dirty="0" err="1" smtClean="0">
                <a:solidFill>
                  <a:srgbClr val="800000"/>
                </a:solidFill>
                <a:latin typeface="Georgia"/>
              </a:rPr>
              <a:t>8</a:t>
            </a:r>
            <a:endParaRPr lang="it-IT" sz="32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1219200" y="181383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90600" y="265107"/>
            <a:ext cx="7162800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87624" y="860231"/>
            <a:ext cx="74168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9388"/>
            <a:r>
              <a:rPr lang="it-IT" sz="2400" dirty="0" smtClean="0"/>
              <a:t> </a:t>
            </a:r>
            <a:r>
              <a:rPr lang="it-IT" sz="2400" b="1" dirty="0" smtClean="0"/>
              <a:t>il problema è quale sia l'esperienza concreta che il credente fa della grazia di Dio. </a:t>
            </a:r>
          </a:p>
          <a:p>
            <a:pPr lvl="0" indent="179388"/>
            <a:r>
              <a:rPr lang="it-IT" sz="2400" b="1" dirty="0" smtClean="0"/>
              <a:t>Se egli cioè incontra, già all'interno </a:t>
            </a:r>
          </a:p>
          <a:p>
            <a:pPr lvl="0" indent="179388"/>
            <a:r>
              <a:rPr lang="it-IT" sz="2400" b="1" dirty="0" smtClean="0"/>
              <a:t>della propria struttura relazionale di credente, un Dio che "è benevolo verso gli ingrati e i malvagi", un Dio che innanzitutto lo ha perdonato, </a:t>
            </a:r>
          </a:p>
          <a:p>
            <a:pPr lvl="0" indent="179388"/>
            <a:endParaRPr lang="it-IT" sz="2400" b="1" dirty="0" smtClean="0"/>
          </a:p>
          <a:p>
            <a:pPr lvl="0" indent="179388"/>
            <a:r>
              <a:rPr lang="it-IT" sz="2400" b="1" dirty="0" smtClean="0">
                <a:solidFill>
                  <a:srgbClr val="C00000"/>
                </a:solidFill>
              </a:rPr>
              <a:t>com'è possibile che, poi, </a:t>
            </a:r>
          </a:p>
          <a:p>
            <a:pPr lvl="0" indent="179388"/>
            <a:r>
              <a:rPr lang="it-IT" sz="2400" b="1" dirty="0" smtClean="0">
                <a:solidFill>
                  <a:srgbClr val="C00000"/>
                </a:solidFill>
              </a:rPr>
              <a:t>tutto questo non emerga nella concretezza</a:t>
            </a:r>
          </a:p>
          <a:p>
            <a:pPr lvl="0" indent="179388"/>
            <a:r>
              <a:rPr lang="it-IT" sz="2400" b="1" dirty="0" smtClean="0">
                <a:solidFill>
                  <a:srgbClr val="C00000"/>
                </a:solidFill>
              </a:rPr>
              <a:t> della sua prassi? Ci si deve, allora, seriamente interrogare sulla qualità e profondità dell'interiorizzazione di questo volto di Dio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/>
          </p:cNvSpPr>
          <p:nvPr/>
        </p:nvSpPr>
        <p:spPr bwMode="auto">
          <a:xfrm>
            <a:off x="276225" y="0"/>
            <a:ext cx="117475" cy="6858000"/>
          </a:xfrm>
          <a:prstGeom prst="rect">
            <a:avLst/>
          </a:prstGeom>
          <a:solidFill>
            <a:srgbClr val="FEE5D5">
              <a:alpha val="35686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876F">
              <a:alpha val="69803"/>
            </a:srgbClr>
          </a:soli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113838" y="0"/>
            <a:ext cx="30162" cy="6858000"/>
          </a:xfrm>
          <a:prstGeom prst="line">
            <a:avLst/>
          </a:prstGeom>
          <a:noFill/>
          <a:ln w="57150" cap="flat">
            <a:solidFill>
              <a:srgbClr val="FED5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Oval 12"/>
          <p:cNvSpPr>
            <a:spLocks/>
          </p:cNvSpPr>
          <p:nvPr/>
        </p:nvSpPr>
        <p:spPr bwMode="auto">
          <a:xfrm>
            <a:off x="76200" y="6248400"/>
            <a:ext cx="457200" cy="533400"/>
          </a:xfrm>
          <a:prstGeom prst="ellipse">
            <a:avLst/>
          </a:prstGeom>
          <a:solidFill>
            <a:srgbClr val="FE8637"/>
          </a:solidFill>
          <a:ln w="28575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0" y="6243949"/>
            <a:ext cx="533400" cy="461651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r>
              <a:rPr lang="it-IT" sz="2400" dirty="0" smtClean="0">
                <a:solidFill>
                  <a:srgbClr val="800000"/>
                </a:solidFill>
                <a:latin typeface="Georgia"/>
              </a:rPr>
              <a:t>10</a:t>
            </a:r>
            <a:endParaRPr lang="it-IT" sz="2400" dirty="0">
              <a:solidFill>
                <a:srgbClr val="800000"/>
              </a:solidFill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4495800"/>
            <a:ext cx="368300" cy="3683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715000"/>
            <a:ext cx="381000" cy="381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5400"/>
            <a:ext cx="368300" cy="36830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auto">
          <a:xfrm>
            <a:off x="827584" y="188640"/>
            <a:ext cx="6858000" cy="65681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5401" tIns="37701" rIns="75401" bIns="37701" numCol="1" rtlCol="0" anchor="t" anchorCtr="0" compatLnSpc="1">
            <a:prstTxWarp prst="textNoShape">
              <a:avLst/>
            </a:prstTxWarp>
          </a:bodyPr>
          <a:lstStyle/>
          <a:p>
            <a:pPr defTabSz="754014"/>
            <a:endParaRPr lang="it-IT" sz="3500" dirty="0">
              <a:ln>
                <a:solidFill>
                  <a:schemeClr val="accent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27584" y="188640"/>
            <a:ext cx="6768752" cy="523206"/>
          </a:xfrm>
          <a:prstGeom prst="rect">
            <a:avLst/>
          </a:prstGeom>
        </p:spPr>
        <p:txBody>
          <a:bodyPr wrap="square" lIns="91424" tIns="45713" rIns="91424" bIns="45713">
            <a:spAutoFit/>
          </a:bodyPr>
          <a:lstStyle/>
          <a:p>
            <a:pPr algn="l"/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ANNOTAZIONI SULLA MISERICORDIA</a:t>
            </a:r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762000" y="270897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 rot="21097412">
            <a:off x="911089" y="1865207"/>
            <a:ext cx="66589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2400" b="1" i="1" dirty="0" smtClean="0"/>
              <a:t>Benedite coloro che vi perseguitano, benedite e non maledite. Rallegratevi con quelli che sono nella gioia, piangete con quelli che sono nel pianto. Abbiate i medesimi sentimenti gli uni verso gli altri; </a:t>
            </a:r>
          </a:p>
          <a:p>
            <a:endParaRPr lang="it-IT" sz="2400" b="1" i="1" dirty="0" smtClean="0"/>
          </a:p>
          <a:p>
            <a:endParaRPr lang="it-IT" sz="2400" b="1" i="1" dirty="0" smtClean="0"/>
          </a:p>
          <a:p>
            <a:r>
              <a:rPr lang="it-IT" sz="2400" b="1" i="1" dirty="0" smtClean="0"/>
              <a:t>non </a:t>
            </a:r>
            <a:endParaRPr lang="it-IT" sz="2400" dirty="0" smtClean="0"/>
          </a:p>
          <a:p>
            <a:r>
              <a:rPr lang="it-IT" sz="2400" b="1" i="1" dirty="0" smtClean="0"/>
              <a:t>nutrite desideri di grandezza, volgetevi piuttosto a ciò che umile. Non stimatevi sapienti da voi stessi. Non rendete a nessuno male per male.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- Diapositiva titol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ED5BA"/>
      </a:accent1>
      <a:accent2>
        <a:srgbClr val="333399"/>
      </a:accent2>
      <a:accent3>
        <a:srgbClr val="FFFFFF"/>
      </a:accent3>
      <a:accent4>
        <a:srgbClr val="000000"/>
      </a:accent4>
      <a:accent5>
        <a:srgbClr val="FEE7D9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a titolo">
      <a:majorFont>
        <a:latin typeface="Century Schoolbook"/>
        <a:ea typeface="ヒラギノ明朝 ProN W6"/>
        <a:cs typeface="ヒラギノ明朝 ProN W6"/>
      </a:majorFont>
      <a:minorFont>
        <a:latin typeface="Century Schoolbook"/>
        <a:ea typeface="ヒラギノ明朝 ProN W6"/>
        <a:cs typeface="ヒラギノ明朝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Default - Diapositiva tito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Pages>0</Pages>
  <Words>1531</Words>
  <Characters>0</Characters>
  <Application>Microsoft Office PowerPoint</Application>
  <PresentationFormat>Presentazione su schermo (4:3)</PresentationFormat>
  <Lines>0</Lines>
  <Paragraphs>110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Default - Diapositiva titolo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P. Armando Santoro omv</dc:creator>
  <cp:keywords/>
  <dc:description/>
  <cp:lastModifiedBy>Padre Armando</cp:lastModifiedBy>
  <cp:revision>120</cp:revision>
  <cp:lastPrinted>2011-07-19T21:23:42Z</cp:lastPrinted>
  <dcterms:created xsi:type="dcterms:W3CDTF">2011-07-19T14:58:00Z</dcterms:created>
  <dcterms:modified xsi:type="dcterms:W3CDTF">2015-11-28T14:16:15Z</dcterms:modified>
</cp:coreProperties>
</file>