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4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56" r:id="rId3"/>
    <p:sldId id="261" r:id="rId4"/>
    <p:sldId id="262" r:id="rId5"/>
    <p:sldId id="263" r:id="rId6"/>
    <p:sldId id="28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2" r:id="rId15"/>
    <p:sldId id="273" r:id="rId16"/>
    <p:sldId id="274" r:id="rId17"/>
    <p:sldId id="277" r:id="rId18"/>
    <p:sldId id="276" r:id="rId19"/>
    <p:sldId id="28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121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242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363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485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5606" algn="l" defTabSz="457121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2727" algn="l" defTabSz="457121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199848" algn="l" defTabSz="457121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6969" algn="l" defTabSz="457121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clrMru>
    <a:srgbClr val="FF876F"/>
    <a:srgbClr val="FFE76B"/>
    <a:srgbClr val="FFDB53"/>
    <a:srgbClr val="FFA924"/>
    <a:srgbClr val="E8E8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4" autoAdjust="0"/>
  </p:normalViewPr>
  <p:slideViewPr>
    <p:cSldViewPr>
      <p:cViewPr>
        <p:scale>
          <a:sx n="100" d="100"/>
          <a:sy n="100" d="100"/>
        </p:scale>
        <p:origin x="-1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84D8-C818-204D-9679-08086A826F87}" type="datetimeFigureOut">
              <a:rPr/>
              <a:pPr/>
              <a:t>7/19/11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A16CD-A07A-DD49-85A0-6D32F1328D4A}" type="slidenum">
              <a:rPr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FBDB3-99ED-BB42-8D03-928C62ADBB27}" type="datetimeFigureOut">
              <a:rPr lang="it-IT" smtClean="0"/>
              <a:pPr/>
              <a:t>24/10/2015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F4ECF-0DFF-3443-AC67-C340DFF5E2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3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5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7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8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9" algn="l" defTabSz="4571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4ECF-0DFF-3443-AC67-C340DFF5E2A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4ECF-0DFF-3443-AC67-C340DFF5E2A2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F4ECF-0DFF-3443-AC67-C340DFF5E2A2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24" tIns="45713" rIns="91424" bIns="45713"/>
          <a:lstStyle>
            <a:lvl1pPr marL="0" indent="0" algn="ctr">
              <a:buNone/>
              <a:defRPr/>
            </a:lvl1pPr>
            <a:lvl2pPr marL="457121" indent="0" algn="ctr">
              <a:buNone/>
              <a:defRPr/>
            </a:lvl2pPr>
            <a:lvl3pPr marL="914242" indent="0" algn="ctr">
              <a:buNone/>
              <a:defRPr/>
            </a:lvl3pPr>
            <a:lvl4pPr marL="1371363" indent="0" algn="ctr">
              <a:buNone/>
              <a:defRPr/>
            </a:lvl4pPr>
            <a:lvl5pPr marL="1828485" indent="0" algn="ctr">
              <a:buNone/>
              <a:defRPr/>
            </a:lvl5pPr>
            <a:lvl6pPr marL="2285606" indent="0" algn="ctr">
              <a:buNone/>
              <a:defRPr/>
            </a:lvl6pPr>
            <a:lvl7pPr marL="2742727" indent="0" algn="ctr">
              <a:buNone/>
              <a:defRPr/>
            </a:lvl7pPr>
            <a:lvl8pPr marL="3199848" indent="0" algn="ctr">
              <a:buNone/>
              <a:defRPr/>
            </a:lvl8pPr>
            <a:lvl9pPr marL="365696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AAF24D-D5DB-334E-A142-145DB3F1C5E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4" tIns="45713" rIns="91424" bIns="45713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F5DA25-5D86-1F45-BFE4-D792112471C3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4" tIns="45713" rIns="91424" bIns="45713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63718C-950E-4A4A-8B42-E8480B10B16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893399-0126-5E4F-AC12-82D493C65A5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lIns="91424" tIns="45713" rIns="91424" bIns="45713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vert="horz" lIns="91424" tIns="45713" rIns="91424" bIns="45713" anchor="b"/>
          <a:lstStyle>
            <a:lvl1pPr marL="0" indent="0">
              <a:buNone/>
              <a:defRPr sz="2000"/>
            </a:lvl1pPr>
            <a:lvl2pPr marL="457121" indent="0">
              <a:buNone/>
              <a:defRPr sz="1800"/>
            </a:lvl2pPr>
            <a:lvl3pPr marL="914242" indent="0">
              <a:buNone/>
              <a:defRPr sz="1600"/>
            </a:lvl3pPr>
            <a:lvl4pPr marL="1371363" indent="0">
              <a:buNone/>
              <a:defRPr sz="1400"/>
            </a:lvl4pPr>
            <a:lvl5pPr marL="1828485" indent="0">
              <a:buNone/>
              <a:defRPr sz="1400"/>
            </a:lvl5pPr>
            <a:lvl6pPr marL="2285606" indent="0">
              <a:buNone/>
              <a:defRPr sz="1400"/>
            </a:lvl6pPr>
            <a:lvl7pPr marL="2742727" indent="0">
              <a:buNone/>
              <a:defRPr sz="1400"/>
            </a:lvl7pPr>
            <a:lvl8pPr marL="3199848" indent="0">
              <a:buNone/>
              <a:defRPr sz="1400"/>
            </a:lvl8pPr>
            <a:lvl9pPr marL="3656969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A42BA6-4502-AA48-99C0-FDACA97213A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547C90-EBCB-D643-9935-C08AC6E3AFF2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vert="horz" lIns="91424" tIns="45713" rIns="91424" bIns="45713"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  <a:prstGeom prst="rect">
            <a:avLst/>
          </a:prstGeom>
        </p:spPr>
        <p:txBody>
          <a:bodyPr vert="horz" lIns="91424" tIns="45713" rIns="91424" bIns="45713"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1B0DFA-D70E-F64D-A096-BEDA3D8A99D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3" rIns="91424" bIns="45713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0E09CD-0FE4-5043-80A7-2B47B25FFB9A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7EA9BD-A022-1E48-AD41-1EE2AD9E6A7F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vert="horz" lIns="91424" tIns="45713" rIns="91424" bIns="45713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  <a:prstGeom prst="rect">
            <a:avLst/>
          </a:prstGeom>
        </p:spPr>
        <p:txBody>
          <a:bodyPr vert="horz" lIns="91424" tIns="45713" rIns="91424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vert="horz" lIns="91424" tIns="45713" rIns="91424" bIns="45713"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2EF723-A904-4F4D-AF1D-C628E01CD3E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24" tIns="45713" rIns="91424" bIns="45713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24" tIns="45713" rIns="91424" bIns="45713"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6" indent="0">
              <a:buNone/>
              <a:defRPr sz="2000"/>
            </a:lvl6pPr>
            <a:lvl7pPr marL="2742727" indent="0">
              <a:buNone/>
              <a:defRPr sz="2000"/>
            </a:lvl7pPr>
            <a:lvl8pPr marL="3199848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24" tIns="45713" rIns="91424" bIns="45713"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E3E9F1-8240-E144-B13F-EEC890BB79D5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82725" y="5153026"/>
            <a:ext cx="29368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24" tIns="45713" rIns="91424" bIns="45713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+mn-lt"/>
                <a:ea typeface="Century Schoolbook" charset="0"/>
                <a:cs typeface="Century Schoolbook" charset="0"/>
                <a:sym typeface="Century Schoolbook" charset="0"/>
              </a:defRPr>
            </a:lvl1pPr>
          </a:lstStyle>
          <a:p>
            <a:fld id="{7000D47F-320D-DC48-991E-DB03F760DDD2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+mj-lt"/>
          <a:ea typeface="+mj-ea"/>
          <a:cs typeface="+mj-cs"/>
          <a:sym typeface="Century Schoolbook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5pPr>
      <a:lvl6pPr marL="457121"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6pPr>
      <a:lvl7pPr marL="914242"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7pPr>
      <a:lvl8pPr marL="1371363"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8pPr>
      <a:lvl9pPr marL="1828485" algn="l" rtl="0" fontAlgn="base">
        <a:spcBef>
          <a:spcPct val="0"/>
        </a:spcBef>
        <a:spcAft>
          <a:spcPct val="0"/>
        </a:spcAft>
        <a:defRPr sz="3000" b="1">
          <a:solidFill>
            <a:srgbClr val="575F6D"/>
          </a:solidFill>
          <a:latin typeface="Century Schoolbook" charset="0"/>
          <a:ea typeface="ヒラギノ明朝 ProN W6" charset="-128"/>
          <a:cs typeface="ヒラギノ明朝 ProN W6" charset="-128"/>
          <a:sym typeface="Century Schoolbook" charset="0"/>
        </a:defRPr>
      </a:lvl9pPr>
    </p:titleStyle>
    <p:bodyStyle>
      <a:lvl1pPr algn="l" rtl="0" fontAlgn="base">
        <a:spcBef>
          <a:spcPts val="600"/>
        </a:spcBef>
        <a:spcAft>
          <a:spcPct val="0"/>
        </a:spcAft>
        <a:defRPr b="1">
          <a:solidFill>
            <a:srgbClr val="575F6D"/>
          </a:solidFill>
          <a:latin typeface="+mn-lt"/>
          <a:ea typeface="+mn-ea"/>
          <a:cs typeface="+mn-cs"/>
          <a:sym typeface="Century Schoolbook" charset="0"/>
        </a:defRPr>
      </a:lvl1pPr>
      <a:lvl2pPr marL="457121" algn="ctr" rtl="0" fontAlgn="base">
        <a:spcBef>
          <a:spcPts val="5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2pPr>
      <a:lvl3pPr marL="914242" algn="ctr" rtl="0" fontAlgn="base">
        <a:spcBef>
          <a:spcPts val="400"/>
        </a:spcBef>
        <a:spcAft>
          <a:spcPct val="0"/>
        </a:spcAft>
        <a:defRPr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3pPr>
      <a:lvl4pPr marL="1371363" algn="ctr" rtl="0" fontAlgn="base">
        <a:spcBef>
          <a:spcPts val="400"/>
        </a:spcBef>
        <a:spcAft>
          <a:spcPct val="0"/>
        </a:spcAft>
        <a:defRPr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4pPr>
      <a:lvl5pPr marL="1828485" algn="ctr" rtl="0" fontAlgn="base">
        <a:spcBef>
          <a:spcPts val="4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5pPr>
      <a:lvl6pPr marL="2285606" algn="ctr" rtl="0" fontAlgn="base">
        <a:spcBef>
          <a:spcPts val="4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6pPr>
      <a:lvl7pPr marL="2742727" algn="ctr" rtl="0" fontAlgn="base">
        <a:spcBef>
          <a:spcPts val="4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7pPr>
      <a:lvl8pPr marL="3199848" algn="ctr" rtl="0" fontAlgn="base">
        <a:spcBef>
          <a:spcPts val="4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8pPr>
      <a:lvl9pPr marL="3656969" algn="ctr" rtl="0" fontAlgn="base">
        <a:spcBef>
          <a:spcPts val="4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ヒラギノ明朝 ProN W3" charset="-128"/>
          <a:cs typeface="ヒラギノ明朝 ProN W3" charset="-128"/>
          <a:sym typeface="Century Schoolbook" charset="0"/>
        </a:defRPr>
      </a:lvl9pPr>
    </p:bodyStyle>
    <p:otherStyle>
      <a:defPPr>
        <a:defRPr lang="it-IT"/>
      </a:defPPr>
      <a:lvl1pPr marL="0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4571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CAcQjRxqFQoTCIDJ2p7U0MgCFYkDGgodHMwFrg&amp;url=http://www.inattivo.info/stati-animo/qualcosa-sulla-parabola-del-padre-misericordioso.html&amp;psig=AFQjCNGE4CDAZIr0oLahHBvK18FFMakZqw&amp;ust=1445416986826199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qumran2.net/indice.php?c=disegni&amp;immagine=545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13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539552" y="332656"/>
            <a:ext cx="4536504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7544" y="404664"/>
            <a:ext cx="7704856" cy="1938978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l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 GIUBILARE  </a:t>
            </a:r>
          </a:p>
          <a:p>
            <a:pPr algn="l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SULLA </a:t>
            </a:r>
          </a:p>
          <a:p>
            <a:pPr algn="l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MISERICORDIA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" name="Immagine 30" descr="SalmistaTras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212976"/>
            <a:ext cx="2232248" cy="2929880"/>
          </a:xfrm>
          <a:prstGeom prst="rect">
            <a:avLst/>
          </a:prstGeom>
        </p:spPr>
      </p:pic>
      <p:pic>
        <p:nvPicPr>
          <p:cNvPr id="14338" name="Picture 2" descr="Risultati immagini per immagini del padre misericordi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1052736"/>
            <a:ext cx="4536504" cy="2975611"/>
          </a:xfrm>
          <a:prstGeom prst="rect">
            <a:avLst/>
          </a:prstGeom>
          <a:noFill/>
        </p:spPr>
      </p:pic>
      <p:sp>
        <p:nvSpPr>
          <p:cNvPr id="15" name="CasellaDiTesto 33"/>
          <p:cNvSpPr txBox="1"/>
          <p:nvPr/>
        </p:nvSpPr>
        <p:spPr>
          <a:xfrm>
            <a:off x="2843808" y="530120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0"/>
              </a:spcAft>
            </a:pPr>
            <a:endParaRPr lang="it-IT" sz="4000" dirty="0"/>
          </a:p>
        </p:txBody>
      </p:sp>
      <p:sp>
        <p:nvSpPr>
          <p:cNvPr id="16" name="CasellaDiTesto 33"/>
          <p:cNvSpPr txBox="1"/>
          <p:nvPr/>
        </p:nvSpPr>
        <p:spPr>
          <a:xfrm>
            <a:off x="838200" y="2057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0"/>
              </a:spcAft>
            </a:pPr>
            <a:endParaRPr lang="it-IT" sz="4000" dirty="0"/>
          </a:p>
        </p:txBody>
      </p:sp>
      <p:sp>
        <p:nvSpPr>
          <p:cNvPr id="18" name="CasellaDiTesto 33"/>
          <p:cNvSpPr txBox="1"/>
          <p:nvPr/>
        </p:nvSpPr>
        <p:spPr>
          <a:xfrm rot="20787252">
            <a:off x="3703860" y="4559082"/>
            <a:ext cx="5220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2000"/>
              </a:spcAft>
            </a:pPr>
            <a:r>
              <a:rPr lang="it-IT" sz="3200" dirty="0" smtClean="0">
                <a:solidFill>
                  <a:srgbClr val="C00000"/>
                </a:solidFill>
                <a:latin typeface="Freestyle Script" pitchFamily="66" charset="0"/>
              </a:rPr>
              <a:t>CANTIAMO E INNEGGIAMO AL SIGNORE PERCHE’ ETERNA E’ LA SUA MISERICORDIA</a:t>
            </a:r>
            <a:endParaRPr lang="it-IT" sz="3200" dirty="0">
              <a:solidFill>
                <a:srgbClr val="C000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latin typeface="Georgia"/>
              </a:rPr>
              <a:t>9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043608" y="116632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942790"/>
            <a:ext cx="792088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Sono molto forti le parole di papa Francesco quando nell'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Evangelii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Gaudium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afferma: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«Tutti possono partecipare in qualche modo alla vita ecclesiale, tutti possono far parte della comunità, e nemmeno le porte dei Sacramenti si dovrebbero chiudere per una ragione qualsiasi.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Questo vale soprattutto quando si tratta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quel sacramento che è “la porta”, il Battesimo.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L’Eucaristia, sebbene costituisca la pienezza della </a:t>
            </a:r>
          </a:p>
          <a:p>
            <a:pPr indent="179388" algn="l" eaLnBrk="0" hangingPunct="0"/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 sacramentale, non è un premio per i perfetti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 un generoso rimedio e un alimento per i deboli.</a:t>
            </a:r>
            <a:r>
              <a:rPr lang="it-IT" sz="1800" b="1" baseline="30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Queste convinzioni hanno anche conseguenze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pastorali che siamo chiamati a considerare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prudenza e audacia.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frequente ci comportiamo come controllori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della grazia e non come facilitatori.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 la Chiesa non è una dogana,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è la casa paterna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dove c’è posto per ciascuno 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la sua vita faticosa» (EG 47).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s://scontent-mxp1-1.xx.fbcdn.net/hphotos-xfa1/v/t1.0-9/522715_442107595870886_347626998_n.jpg?oh=f78a8e17455c690458e1b0addf73ff44&amp;oe=568CA9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-19829584"/>
            <a:ext cx="2420268" cy="2969654"/>
          </a:xfrm>
          <a:prstGeom prst="rect">
            <a:avLst/>
          </a:prstGeom>
          <a:noFill/>
        </p:spPr>
      </p:pic>
      <p:pic>
        <p:nvPicPr>
          <p:cNvPr id="30" name="Picture 2" descr="https://scontent-mxp1-1.xx.fbcdn.net/hphotos-xfa1/v/t1.0-9/522715_442107595870886_347626998_n.jpg?oh=f78a8e17455c690458e1b0addf73ff44&amp;oe=568CA9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-15725128"/>
            <a:ext cx="2420268" cy="2969654"/>
          </a:xfrm>
          <a:prstGeom prst="rect">
            <a:avLst/>
          </a:prstGeom>
          <a:noFill/>
        </p:spPr>
      </p:pic>
      <p:pic>
        <p:nvPicPr>
          <p:cNvPr id="33" name="Picture 2" descr="https://scontent-mxp1-1.xx.fbcdn.net/hphotos-xfl1/v/t1.0-9/248087_465129703568675_1129468917_n.jpg?oh=9977cc31cb7a943f0ea4aa7a5f8a5576&amp;oe=56D2B7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2564904"/>
            <a:ext cx="2736304" cy="374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10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115616" y="908720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827584" y="764704"/>
            <a:ext cx="5328592" cy="954093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</a:t>
            </a:r>
          </a:p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62000" y="270897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 rot="21097412">
            <a:off x="911089" y="2234539"/>
            <a:ext cx="66589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Nella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Misericordiae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vultus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il Papa, 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dopo aver commentato la parabola </a:t>
            </a: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del servo spietato, scrive: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parabola contiene un profondo insegnamento per ciascuno di noi. Gesù afferma che la misericordia non è solo l’agire del Padre, ma diventa il criterio per capire chi sono i suoi veri figli. Insomma, siamo chiamati a vivere di misericordia, perché a noi per primi è stata usata misericordia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(n. 9).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scontent-mxp1-1.xx.fbcdn.net/hphotos-xpa1/v/t1.0-9/71917_443221262426186_782235162_n.jpg?oh=5d607e5dd5e6945ad0ad71e32af82eb8&amp;oe=56D2B0B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9530">
            <a:off x="5890090" y="429499"/>
            <a:ext cx="3096344" cy="2165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11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332656"/>
            <a:ext cx="6809184" cy="5055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62000" y="2667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 smtClean="0"/>
              <a:t>  </a:t>
            </a:r>
            <a:endParaRPr lang="it-IT" sz="3200" dirty="0"/>
          </a:p>
        </p:txBody>
      </p:sp>
      <p:sp>
        <p:nvSpPr>
          <p:cNvPr id="24" name="Rettangolo 23"/>
          <p:cNvSpPr/>
          <p:nvPr/>
        </p:nvSpPr>
        <p:spPr>
          <a:xfrm>
            <a:off x="1187624" y="98072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«Ma la Chiesa non è una dogana, è la casa paterna dove c'è posto per ciascuno con la sua vita faticosa» (EG 47).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971600" y="2636912"/>
            <a:ext cx="66967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/>
              <a:t>Una Chiesa «</a:t>
            </a:r>
            <a:r>
              <a:rPr lang="it-IT" sz="1600" b="1" dirty="0" smtClean="0">
                <a:solidFill>
                  <a:srgbClr val="C00000"/>
                </a:solidFill>
              </a:rPr>
              <a:t>ospedale da campo</a:t>
            </a:r>
            <a:r>
              <a:rPr lang="it-IT" sz="1600" b="1" dirty="0" smtClean="0"/>
              <a:t>», preoccupata di tamponare le ferite mortali, non di sottoporre il moribondo a troppi test specialistici per misurare quanto i suoi valori siano in regola con le norme della dottrina morale. Una Chiesa che va alla ricerca dei lontani, di chi ha perso la fede o di chi si è sentito rifiutato o incompreso. Una Chiesa che segue l'esempio di quel</a:t>
            </a:r>
          </a:p>
          <a:p>
            <a:pPr algn="just"/>
            <a:r>
              <a:rPr lang="it-IT" sz="1600" b="1" dirty="0" smtClean="0"/>
              <a:t> falegname di Nazareth, che duemila anni fa </a:t>
            </a:r>
          </a:p>
          <a:p>
            <a:pPr algn="just"/>
            <a:r>
              <a:rPr lang="it-IT" sz="1600" b="1" dirty="0" smtClean="0"/>
              <a:t>scandalizzava i benpensanti chiamando vicino </a:t>
            </a:r>
          </a:p>
          <a:p>
            <a:pPr algn="just"/>
            <a:r>
              <a:rPr lang="it-IT" sz="1600" b="1" dirty="0" smtClean="0"/>
              <a:t>a sé i peccatori, perdonando le prostitute, </a:t>
            </a:r>
          </a:p>
          <a:p>
            <a:pPr algn="just"/>
            <a:r>
              <a:rPr lang="it-IT" sz="1600" b="1" dirty="0" smtClean="0"/>
              <a:t>contaminandosi con il lebbroso messo ai </a:t>
            </a:r>
          </a:p>
          <a:p>
            <a:pPr algn="just"/>
            <a:r>
              <a:rPr lang="it-IT" sz="1600" b="1" dirty="0" smtClean="0"/>
              <a:t>margini della società, e spiegava di essere </a:t>
            </a:r>
          </a:p>
          <a:p>
            <a:pPr algn="just"/>
            <a:r>
              <a:rPr lang="it-IT" sz="1600" b="1" dirty="0" smtClean="0"/>
              <a:t>venuto per i malati, cioè per i peccatori, </a:t>
            </a:r>
          </a:p>
          <a:p>
            <a:pPr algn="just"/>
            <a:r>
              <a:rPr lang="it-IT" sz="1600" b="1" dirty="0" smtClean="0"/>
              <a:t>non per i giusti che non hanno bisogno del medico.</a:t>
            </a:r>
            <a:r>
              <a:rPr lang="it-IT" sz="1600" dirty="0" smtClean="0"/>
              <a:t> 	</a:t>
            </a:r>
          </a:p>
          <a:p>
            <a:pPr algn="just"/>
            <a:endParaRPr lang="it-IT" sz="1200" dirty="0" smtClean="0"/>
          </a:p>
          <a:p>
            <a:pPr algn="just"/>
            <a:endParaRPr lang="it-IT" sz="1200" dirty="0" smtClean="0"/>
          </a:p>
          <a:p>
            <a:pPr algn="just"/>
            <a:r>
              <a:rPr lang="it-IT" sz="1200" dirty="0" smtClean="0"/>
              <a:t>Cfr. Intervista di Papa  Francesco con A. </a:t>
            </a:r>
            <a:r>
              <a:rPr lang="it-IT" sz="1200" dirty="0" err="1" smtClean="0"/>
              <a:t>Spadaro</a:t>
            </a:r>
            <a:r>
              <a:rPr lang="it-IT" sz="1200" dirty="0" smtClean="0"/>
              <a:t>, in </a:t>
            </a:r>
            <a:r>
              <a:rPr lang="it-IT" sz="1200" i="1" dirty="0" smtClean="0"/>
              <a:t>La Civiltà cattolica</a:t>
            </a:r>
            <a:r>
              <a:rPr lang="it-IT" sz="1200" dirty="0" smtClean="0"/>
              <a:t>  3918  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30" name="Picture 2" descr="https://scontent-mxp1-1.xx.fbcdn.net/hphotos-xfa1/v/t1.0-9/522715_442107595870886_347626998_n.jpg?oh=f78a8e17455c690458e1b0addf73ff44&amp;oe=568CA9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11051">
            <a:off x="6787313" y="3869338"/>
            <a:ext cx="2185522" cy="26816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6096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23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8" name="Rettangolo 16"/>
          <p:cNvSpPr/>
          <p:nvPr/>
        </p:nvSpPr>
        <p:spPr bwMode="auto">
          <a:xfrm>
            <a:off x="1219200" y="181383"/>
            <a:ext cx="6665168" cy="511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0" name="Rettangolo 18"/>
          <p:cNvSpPr/>
          <p:nvPr/>
        </p:nvSpPr>
        <p:spPr>
          <a:xfrm>
            <a:off x="990600" y="265107"/>
            <a:ext cx="6965776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CasellaDiTesto 19"/>
          <p:cNvSpPr txBox="1"/>
          <p:nvPr/>
        </p:nvSpPr>
        <p:spPr>
          <a:xfrm>
            <a:off x="609600" y="908720"/>
            <a:ext cx="8229600" cy="507026"/>
          </a:xfrm>
          <a:prstGeom prst="rect">
            <a:avLst/>
          </a:prstGeom>
          <a:noFill/>
        </p:spPr>
        <p:txBody>
          <a:bodyPr wrap="square" lIns="75401" tIns="37701" rIns="75401" bIns="37701" rtlCol="0">
            <a:spAutoFit/>
          </a:bodyPr>
          <a:lstStyle/>
          <a:p>
            <a:pPr>
              <a:spcAft>
                <a:spcPts val="947"/>
              </a:spcAft>
            </a:pPr>
            <a:r>
              <a:rPr lang="it-IT" sz="2800" b="1" dirty="0" smtClean="0">
                <a:solidFill>
                  <a:srgbClr val="0000FF"/>
                </a:solidFill>
              </a:rPr>
              <a:t>I TERMINI DEL PERDONO NELL’A.T.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62000" y="1556793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/>
              <a:t>il perdono viene dato grazie alla presenza dei </a:t>
            </a:r>
            <a:r>
              <a:rPr lang="it-IT" sz="2000" b="1" dirty="0" smtClean="0"/>
              <a:t>riti espiatori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30" name="Rettangolo 28"/>
          <p:cNvSpPr/>
          <p:nvPr/>
        </p:nvSpPr>
        <p:spPr>
          <a:xfrm>
            <a:off x="3352800" y="1484785"/>
            <a:ext cx="2587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/>
              <a:t>Accanto o inclusa a questi riti espiatori è pure prevista una </a:t>
            </a:r>
            <a:r>
              <a:rPr lang="it-IT" sz="2000" b="1" dirty="0" smtClean="0"/>
              <a:t>confessione dei peccati</a:t>
            </a:r>
            <a:r>
              <a:rPr lang="it-IT" sz="2000" dirty="0" smtClean="0"/>
              <a:t> (cfr. Lv5,5; 16,21) 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dirty="0"/>
          </a:p>
        </p:txBody>
      </p:sp>
      <p:sp>
        <p:nvSpPr>
          <p:cNvPr id="31" name="Rettangolo 28"/>
          <p:cNvSpPr/>
          <p:nvPr/>
        </p:nvSpPr>
        <p:spPr>
          <a:xfrm>
            <a:off x="6400800" y="1556792"/>
            <a:ext cx="259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/>
              <a:t>il perdono che Dio dà all'uomo è motivato, dalla </a:t>
            </a:r>
            <a:r>
              <a:rPr lang="it-IT" sz="2000" b="1" dirty="0" smtClean="0"/>
              <a:t>grandezza del suo nome</a:t>
            </a:r>
            <a:r>
              <a:rPr lang="it-IT" sz="2000" dirty="0" smtClean="0"/>
              <a:t> (cfr. </a:t>
            </a:r>
            <a:r>
              <a:rPr lang="it-IT" sz="2000" dirty="0" err="1" smtClean="0"/>
              <a:t>Sal</a:t>
            </a:r>
            <a:r>
              <a:rPr lang="it-IT" sz="2000" dirty="0" smtClean="0"/>
              <a:t> 25,11) </a:t>
            </a:r>
            <a:r>
              <a:rPr lang="it-IT" sz="2000" b="1" dirty="0"/>
              <a:t/>
            </a:r>
            <a:br>
              <a:rPr lang="it-IT" sz="2000" b="1" dirty="0"/>
            </a:br>
            <a:endParaRPr lang="it-IT" sz="2000" dirty="0"/>
          </a:p>
        </p:txBody>
      </p:sp>
      <p:sp>
        <p:nvSpPr>
          <p:cNvPr id="33" name="CasellaDiTesto 33"/>
          <p:cNvSpPr txBox="1"/>
          <p:nvPr/>
        </p:nvSpPr>
        <p:spPr>
          <a:xfrm>
            <a:off x="609600" y="3356992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perdono, </a:t>
            </a:r>
            <a:r>
              <a:rPr lang="it-IT" sz="2000" b="1" dirty="0" smtClean="0"/>
              <a:t>appartenendo intrinsecamente a Dio</a:t>
            </a:r>
            <a:r>
              <a:rPr lang="it-IT" sz="2000" dirty="0" smtClean="0"/>
              <a:t> (cfr. </a:t>
            </a:r>
            <a:r>
              <a:rPr lang="it-IT" sz="2000" dirty="0" err="1" smtClean="0"/>
              <a:t>Sal</a:t>
            </a:r>
            <a:r>
              <a:rPr lang="it-IT" sz="2000" dirty="0" smtClean="0"/>
              <a:t> 86,5; 130,4), diventa così il luogo di una sua specifica manifestazione </a:t>
            </a:r>
            <a:r>
              <a:rPr lang="it-IT" sz="2000" b="1" dirty="0" smtClean="0"/>
              <a:t>capace di guarire</a:t>
            </a:r>
            <a:r>
              <a:rPr lang="it-IT" sz="2000" dirty="0" smtClean="0"/>
              <a:t> (cfr. </a:t>
            </a:r>
            <a:r>
              <a:rPr lang="it-IT" sz="2000" dirty="0" err="1" smtClean="0"/>
              <a:t>Sal</a:t>
            </a:r>
            <a:r>
              <a:rPr lang="it-IT" sz="2000" dirty="0" smtClean="0"/>
              <a:t> 103,3</a:t>
            </a:r>
            <a:endParaRPr lang="it-IT" sz="2000" dirty="0">
              <a:solidFill>
                <a:srgbClr val="80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276600" y="3810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800000"/>
                </a:solidFill>
              </a:rPr>
              <a:t/>
            </a:r>
            <a:br>
              <a:rPr lang="it-IT" sz="2000" i="1" dirty="0" smtClean="0">
                <a:solidFill>
                  <a:srgbClr val="800000"/>
                </a:solidFill>
              </a:rPr>
            </a:br>
            <a:endParaRPr lang="it-IT" sz="2000" dirty="0">
              <a:solidFill>
                <a:srgbClr val="800000"/>
              </a:solidFill>
            </a:endParaRPr>
          </a:p>
        </p:txBody>
      </p:sp>
      <p:sp>
        <p:nvSpPr>
          <p:cNvPr id="40" name="Rettangolo 28"/>
          <p:cNvSpPr/>
          <p:nvPr/>
        </p:nvSpPr>
        <p:spPr>
          <a:xfrm>
            <a:off x="3707904" y="3717032"/>
            <a:ext cx="3623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smtClean="0"/>
              <a:t>perdono, però, ha a che fare con la </a:t>
            </a:r>
            <a:r>
              <a:rPr lang="it-IT" sz="2000" b="1" dirty="0" smtClean="0"/>
              <a:t>durezza del cuore degli uomini</a:t>
            </a:r>
            <a:endParaRPr lang="it-IT" sz="20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2987824" y="2420888"/>
            <a:ext cx="288032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771800" y="4941168"/>
            <a:ext cx="1143000" cy="381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CasellaDiTesto 19"/>
          <p:cNvSpPr txBox="1"/>
          <p:nvPr/>
        </p:nvSpPr>
        <p:spPr>
          <a:xfrm>
            <a:off x="6444208" y="4653136"/>
            <a:ext cx="2448272" cy="2015131"/>
          </a:xfrm>
          <a:prstGeom prst="rect">
            <a:avLst/>
          </a:prstGeom>
          <a:noFill/>
        </p:spPr>
        <p:txBody>
          <a:bodyPr wrap="square" lIns="75401" tIns="37701" rIns="75401" bIns="37701" rtlCol="0">
            <a:spAutoFit/>
          </a:bodyPr>
          <a:lstStyle/>
          <a:p>
            <a:pPr algn="l">
              <a:spcAft>
                <a:spcPts val="947"/>
              </a:spcAft>
            </a:pPr>
            <a:r>
              <a:rPr lang="it-IT" sz="1800" b="1" dirty="0" smtClean="0"/>
              <a:t>Dio che vuole che il suo popolo sia consapevole dei suoi sbagli e vi ponga rimedio</a:t>
            </a:r>
            <a:r>
              <a:rPr lang="it-IT" sz="1800" dirty="0" smtClean="0"/>
              <a:t> </a:t>
            </a:r>
            <a:r>
              <a:rPr lang="it-IT" sz="1800" b="1" dirty="0" smtClean="0">
                <a:solidFill>
                  <a:srgbClr val="C00000"/>
                </a:solidFill>
              </a:rPr>
              <a:t>E SI METTA IN CAMMINO </a:t>
            </a:r>
            <a:r>
              <a:rPr lang="it-IT" sz="1800" b="1" dirty="0" err="1" smtClean="0">
                <a:solidFill>
                  <a:srgbClr val="C00000"/>
                </a:solidFill>
              </a:rPr>
              <a:t>DI</a:t>
            </a:r>
            <a:r>
              <a:rPr lang="it-IT" sz="1800" b="1" dirty="0" smtClean="0">
                <a:solidFill>
                  <a:srgbClr val="C00000"/>
                </a:solidFill>
              </a:rPr>
              <a:t> CONVERSIONE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5868144" y="306896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6948264" y="4221088"/>
            <a:ext cx="288034" cy="2754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40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12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539552" y="0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7544" y="0"/>
            <a:ext cx="6912768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2" descr="Risultati immagini per immagini del padre misericordio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801" y="0"/>
            <a:ext cx="1800199" cy="1412776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683568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/>
              <a:t>Nel Nuovo Testamento, i termini più utilizzati, rivestono originariamente il significato giuridico di togliere, rimuovere, liberare, abbandonare, permettere.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15" name="Rettangolo 14"/>
          <p:cNvSpPr/>
          <p:nvPr/>
        </p:nvSpPr>
        <p:spPr>
          <a:xfrm>
            <a:off x="1196008" y="447918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5436096" y="1772816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il potere di Gesù di fare guarigioni e quello del perdono, tra guarigione fisica e spirituale, aprendo così la strada al valore terapeutico del perdono </a:t>
            </a:r>
            <a:endParaRPr lang="it-IT" sz="20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99592" y="3439453"/>
            <a:ext cx="309634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>
              <a:tabLst>
                <a:tab pos="469900" algn="l"/>
              </a:tabLst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it-IT" sz="2000" b="1" dirty="0" smtClean="0">
                <a:solidFill>
                  <a:schemeClr val="tx1"/>
                </a:solidFill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perdono come l'unico potere dato da</a:t>
            </a:r>
          </a:p>
          <a:p>
            <a:pPr algn="l" eaLnBrk="0" hangingPunct="0">
              <a:tabLst>
                <a:tab pos="469900" algn="l"/>
              </a:tabLst>
            </a:pPr>
            <a:r>
              <a:rPr lang="it-IT" sz="2000" b="1" dirty="0" smtClean="0">
                <a:solidFill>
                  <a:schemeClr val="tx1"/>
                </a:solidFill>
                <a:latin typeface="Times New Roman" pitchFamily="18" charset="0"/>
                <a:ea typeface="Bookman Old Style" pitchFamily="18" charset="0"/>
                <a:cs typeface="Times New Roman" pitchFamily="18" charset="0"/>
              </a:rPr>
              <a:t> Gesù Cristo alla stessa comunità cristiana</a:t>
            </a: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427984" y="494116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perdono dei peccati come causa della conversione ma anche la conversione come causa del perdono dei peccati</a:t>
            </a:r>
            <a:endParaRPr lang="it-IT" sz="2400" dirty="0"/>
          </a:p>
        </p:txBody>
      </p:sp>
      <p:sp>
        <p:nvSpPr>
          <p:cNvPr id="24" name="Rettangolo 23"/>
          <p:cNvSpPr/>
          <p:nvPr/>
        </p:nvSpPr>
        <p:spPr>
          <a:xfrm>
            <a:off x="683568" y="5301208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la gratuità del </a:t>
            </a:r>
          </a:p>
          <a:p>
            <a:r>
              <a:rPr lang="it-IT" sz="2800" dirty="0" smtClean="0">
                <a:solidFill>
                  <a:srgbClr val="C00000"/>
                </a:solidFill>
              </a:rPr>
              <a:t>perdono di Dio </a:t>
            </a:r>
            <a:endParaRPr lang="it-IT" sz="2800" dirty="0">
              <a:solidFill>
                <a:srgbClr val="C00000"/>
              </a:solidFill>
            </a:endParaRPr>
          </a:p>
        </p:txBody>
      </p:sp>
      <p:cxnSp>
        <p:nvCxnSpPr>
          <p:cNvPr id="25" name="Connettore 2 32"/>
          <p:cNvCxnSpPr/>
          <p:nvPr/>
        </p:nvCxnSpPr>
        <p:spPr bwMode="auto">
          <a:xfrm>
            <a:off x="4644008" y="2780928"/>
            <a:ext cx="1008112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0" name="Connettore 2 32"/>
          <p:cNvCxnSpPr/>
          <p:nvPr/>
        </p:nvCxnSpPr>
        <p:spPr bwMode="auto">
          <a:xfrm>
            <a:off x="3635896" y="4581128"/>
            <a:ext cx="1008112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Connettore 2 32"/>
          <p:cNvCxnSpPr/>
          <p:nvPr/>
        </p:nvCxnSpPr>
        <p:spPr bwMode="auto">
          <a:xfrm flipH="1">
            <a:off x="3491880" y="3573016"/>
            <a:ext cx="1944216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6385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15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539552" y="188640"/>
            <a:ext cx="6552728" cy="6553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11560" y="265107"/>
            <a:ext cx="6552728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SULL’ORAZIONE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38200" y="25908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pic>
        <p:nvPicPr>
          <p:cNvPr id="21" name="Picture 2" descr="Risultati immagini per immagini del padre misericordi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6296" y="0"/>
            <a:ext cx="1800199" cy="1412776"/>
          </a:xfrm>
          <a:prstGeom prst="rect">
            <a:avLst/>
          </a:prstGeom>
          <a:noFill/>
        </p:spPr>
      </p:pic>
      <p:sp>
        <p:nvSpPr>
          <p:cNvPr id="26" name="Rettangolo 25"/>
          <p:cNvSpPr/>
          <p:nvPr/>
        </p:nvSpPr>
        <p:spPr>
          <a:xfrm>
            <a:off x="611560" y="2924944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Giona</a:t>
            </a:r>
            <a:r>
              <a:rPr lang="it-IT" sz="2400" dirty="0" smtClean="0"/>
              <a:t> non riesce a capire questo atteggiamento di Dio e si sdegna con Lui: </a:t>
            </a:r>
            <a:r>
              <a:rPr lang="it-IT" sz="2400" b="1" dirty="0" smtClean="0"/>
              <a:t>«So che tu sei un Dio misericordioso e pietoso, lento all'ira, di grande amore e che ti ravvedi riguardo al male minacciato. </a:t>
            </a:r>
          </a:p>
          <a:p>
            <a:r>
              <a:rPr lang="it-IT" sz="2400" b="1" dirty="0" smtClean="0"/>
              <a:t>Or dunque Signore, toglimi la vita, </a:t>
            </a:r>
          </a:p>
          <a:p>
            <a:r>
              <a:rPr lang="it-IT" sz="2400" b="1" dirty="0" smtClean="0"/>
              <a:t>perché meglio è per me morire </a:t>
            </a:r>
          </a:p>
          <a:p>
            <a:r>
              <a:rPr lang="it-IT" sz="2400" b="1" dirty="0" smtClean="0"/>
              <a:t>che vivere» (</a:t>
            </a:r>
            <a:r>
              <a:rPr lang="it-IT" sz="2400" b="1" dirty="0" err="1" smtClean="0"/>
              <a:t>Gio</a:t>
            </a:r>
            <a:r>
              <a:rPr lang="it-IT" sz="2400" b="1" dirty="0" smtClean="0"/>
              <a:t> 4,2-3).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30" name="Segnaposto contenuto 29"/>
          <p:cNvSpPr>
            <a:spLocks noGrp="1"/>
          </p:cNvSpPr>
          <p:nvPr>
            <p:ph idx="1"/>
          </p:nvPr>
        </p:nvSpPr>
        <p:spPr>
          <a:xfrm>
            <a:off x="395536" y="1412776"/>
            <a:ext cx="6696744" cy="1296144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Un itinerario biblico </a:t>
            </a:r>
            <a:r>
              <a:rPr lang="it-IT" dirty="0" smtClean="0"/>
              <a:t>SULLA MISERICORDIA DIVINA</a:t>
            </a:r>
          </a:p>
          <a:p>
            <a:r>
              <a:rPr lang="it-IT" dirty="0" smtClean="0"/>
              <a:t>                       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                   </a:t>
            </a:r>
            <a:r>
              <a:rPr lang="it-IT" sz="2400" dirty="0" smtClean="0">
                <a:solidFill>
                  <a:srgbClr val="C00000"/>
                </a:solidFill>
              </a:rPr>
              <a:t>DALL’ICON</a:t>
            </a:r>
            <a:r>
              <a:rPr lang="it-IT" sz="2400" b="0" dirty="0" smtClean="0">
                <a:solidFill>
                  <a:srgbClr val="C00000"/>
                </a:solidFill>
              </a:rPr>
              <a:t>A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err="1" smtClean="0">
                <a:solidFill>
                  <a:srgbClr val="C00000"/>
                </a:solidFill>
              </a:rPr>
              <a:t>DI</a:t>
            </a:r>
            <a:r>
              <a:rPr lang="it-IT" sz="2400" dirty="0" smtClean="0">
                <a:solidFill>
                  <a:srgbClr val="C00000"/>
                </a:solidFill>
              </a:rPr>
              <a:t> GIONA</a:t>
            </a:r>
            <a:r>
              <a:rPr lang="it-IT" dirty="0" smtClean="0">
                <a:solidFill>
                  <a:srgbClr val="C00000"/>
                </a:solidFill>
              </a:rPr>
              <a:t>.....................</a:t>
            </a:r>
          </a:p>
        </p:txBody>
      </p:sp>
      <p:pic>
        <p:nvPicPr>
          <p:cNvPr id="12296" name="Picture 8" descr="Risultati immagini per immagini DI GIONA PROFET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9393">
            <a:off x="6177381" y="4873954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28919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16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521152" cy="5833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6893768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ttangolo 28"/>
          <p:cNvSpPr/>
          <p:nvPr/>
        </p:nvSpPr>
        <p:spPr>
          <a:xfrm>
            <a:off x="755576" y="980728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800" b="1" dirty="0" smtClean="0"/>
              <a:t>IL BUON SAMARITANO</a:t>
            </a:r>
            <a:endParaRPr lang="it-IT" sz="2800" dirty="0"/>
          </a:p>
        </p:txBody>
      </p:sp>
      <p:sp>
        <p:nvSpPr>
          <p:cNvPr id="21" name="CasellaDiTesto 25"/>
          <p:cNvSpPr txBox="1"/>
          <p:nvPr/>
        </p:nvSpPr>
        <p:spPr>
          <a:xfrm>
            <a:off x="899592" y="1628800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prossimo è colui che prova compassione, chi è dentro una mentalità di misericordia</a:t>
            </a:r>
            <a:endParaRPr lang="it-IT" sz="2000" dirty="0"/>
          </a:p>
        </p:txBody>
      </p:sp>
      <p:sp>
        <p:nvSpPr>
          <p:cNvPr id="23" name="Rettangolo 27"/>
          <p:cNvSpPr/>
          <p:nvPr/>
        </p:nvSpPr>
        <p:spPr>
          <a:xfrm>
            <a:off x="4283968" y="2780928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una parola-chiave: </a:t>
            </a:r>
          </a:p>
          <a:p>
            <a:r>
              <a:rPr lang="it-IT" sz="2800" b="1" dirty="0" smtClean="0">
                <a:solidFill>
                  <a:srgbClr val="C00000"/>
                </a:solidFill>
              </a:rPr>
              <a:t>la compassione</a:t>
            </a:r>
            <a:endParaRPr lang="it-IT" sz="2800" dirty="0">
              <a:solidFill>
                <a:srgbClr val="C00000"/>
              </a:solidFill>
            </a:endParaRPr>
          </a:p>
        </p:txBody>
      </p:sp>
      <p:cxnSp>
        <p:nvCxnSpPr>
          <p:cNvPr id="24" name="Connettore 2 32"/>
          <p:cNvCxnSpPr/>
          <p:nvPr/>
        </p:nvCxnSpPr>
        <p:spPr bwMode="auto">
          <a:xfrm flipH="1">
            <a:off x="4283968" y="4725144"/>
            <a:ext cx="1080120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Rettangolo 25"/>
          <p:cNvSpPr/>
          <p:nvPr/>
        </p:nvSpPr>
        <p:spPr>
          <a:xfrm>
            <a:off x="683568" y="3284984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LA COMPASSIONE implica il riconoscimento dell'altro visto nel suo essere radicalmente fragile, vulnerabile, ferito, </a:t>
            </a:r>
          </a:p>
          <a:p>
            <a:r>
              <a:rPr lang="it-IT" sz="2400" b="1" dirty="0" smtClean="0"/>
              <a:t>scoperto, nudo</a:t>
            </a:r>
            <a:endParaRPr lang="it-IT" sz="2400" dirty="0"/>
          </a:p>
        </p:txBody>
      </p:sp>
      <p:cxnSp>
        <p:nvCxnSpPr>
          <p:cNvPr id="35" name="Connettore 2 32"/>
          <p:cNvCxnSpPr/>
          <p:nvPr/>
        </p:nvCxnSpPr>
        <p:spPr bwMode="auto">
          <a:xfrm>
            <a:off x="4860032" y="2348880"/>
            <a:ext cx="504056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1266" name="Picture 2" descr="http://disegni.qumran2.net/miniature/5456_180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68144" y="908720"/>
            <a:ext cx="2592288" cy="1800200"/>
          </a:xfrm>
          <a:prstGeom prst="rect">
            <a:avLst/>
          </a:prstGeom>
          <a:noFill/>
        </p:spPr>
      </p:pic>
      <p:pic>
        <p:nvPicPr>
          <p:cNvPr id="11268" name="Picture 4" descr="http://www.inattivo.info/media/images/edward_john_poynter_020_il_ritorno_del_figliol_prodigo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1753" y="3284984"/>
            <a:ext cx="2232247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17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683568" y="188641"/>
            <a:ext cx="6624736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83568" y="188640"/>
            <a:ext cx="7056784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l"/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CasellaDiTesto 19"/>
          <p:cNvSpPr txBox="1"/>
          <p:nvPr/>
        </p:nvSpPr>
        <p:spPr>
          <a:xfrm>
            <a:off x="683568" y="1052736"/>
            <a:ext cx="6624736" cy="1922798"/>
          </a:xfrm>
          <a:prstGeom prst="rect">
            <a:avLst/>
          </a:prstGeom>
          <a:noFill/>
        </p:spPr>
        <p:txBody>
          <a:bodyPr wrap="square" lIns="75401" tIns="37701" rIns="75401" bIns="37701" rtlCol="0">
            <a:spAutoFit/>
          </a:bodyPr>
          <a:lstStyle/>
          <a:p>
            <a:r>
              <a:rPr lang="it-IT" sz="2400" b="1" dirty="0" smtClean="0"/>
              <a:t>È una forza, quindi, che mette in movimento, capace di liberare se stesso e l'altro, di diventare paradigma per ogni relazione di cura, di creare aggregazioni, relazioni umane significative.</a:t>
            </a:r>
            <a:endParaRPr lang="it-IT" sz="2400" dirty="0"/>
          </a:p>
        </p:txBody>
      </p:sp>
      <p:sp>
        <p:nvSpPr>
          <p:cNvPr id="21" name="CasellaDiTesto 25"/>
          <p:cNvSpPr txBox="1"/>
          <p:nvPr/>
        </p:nvSpPr>
        <p:spPr>
          <a:xfrm>
            <a:off x="611560" y="285293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/>
              <a:t/>
            </a:r>
            <a:br>
              <a:rPr lang="it-IT" sz="2400" dirty="0"/>
            </a:br>
            <a:r>
              <a:rPr lang="it-IT" sz="2400" b="1" dirty="0" smtClean="0"/>
              <a:t> Essa permette ad ognuno di uscire dal proprio io per far spazio all'altro. Coglie l'altro (anche l'Altro di Dio) come un dono, che è scoperto dentro lo spazio del proprio sé.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cxnSp>
        <p:nvCxnSpPr>
          <p:cNvPr id="24" name="Connettore 2 32"/>
          <p:cNvCxnSpPr/>
          <p:nvPr/>
        </p:nvCxnSpPr>
        <p:spPr bwMode="auto">
          <a:xfrm flipH="1">
            <a:off x="5220072" y="2708920"/>
            <a:ext cx="864096" cy="10081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0" name="Rettangolo 29"/>
          <p:cNvSpPr/>
          <p:nvPr/>
        </p:nvSpPr>
        <p:spPr>
          <a:xfrm>
            <a:off x="5292080" y="3933056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Ed è la vulnerabilità la sola cosa che fa entrare in azione la compassione. La vulnerabilità della persona vista/sentita, ma anche la vulnerabilità propria accettata e attraversata dall'altrui vulnerabilità</a:t>
            </a:r>
            <a:endParaRPr lang="it-IT" sz="2000" dirty="0"/>
          </a:p>
        </p:txBody>
      </p:sp>
      <p:cxnSp>
        <p:nvCxnSpPr>
          <p:cNvPr id="31" name="Connettore 2 32"/>
          <p:cNvCxnSpPr/>
          <p:nvPr/>
        </p:nvCxnSpPr>
        <p:spPr bwMode="auto">
          <a:xfrm>
            <a:off x="4499992" y="4869160"/>
            <a:ext cx="1080120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34" name="Picture 2" descr="Risultati immagini per immagini del padre misericordio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116632"/>
            <a:ext cx="1907704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18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971600" y="181383"/>
            <a:ext cx="6480720" cy="5833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11560" y="188640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115616" y="98072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000" dirty="0" smtClean="0">
                <a:solidFill>
                  <a:srgbClr val="FF0000"/>
                </a:solidFill>
              </a:rPr>
              <a:t>La COMPASSIONE........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914400" y="2060847"/>
            <a:ext cx="7546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 smtClean="0"/>
              <a:t>Non si sta soffrendo al posto dell'altro o proiettando la propria sofferenza verso l'altro. Si sta soffrendo con l'altro, che viene ricevuto-accettato nella propria interiorità.</a:t>
            </a:r>
            <a:endParaRPr lang="it-IT" sz="28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539552" y="4581128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smtClean="0"/>
              <a:t>Sembra, ancora una volta, che solo uno stato di debolezza-vulnerabilità, vissuto con le logiche della misericordia, possa essere il vero luogo di generazione della relazione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18" name="Picture 2" descr="Risultati immagini per immagini del padre misericordio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620688"/>
            <a:ext cx="1907704" cy="144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243949"/>
            <a:ext cx="533400" cy="46165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400" dirty="0" smtClean="0">
                <a:solidFill>
                  <a:srgbClr val="800000"/>
                </a:solidFill>
                <a:latin typeface="Georgia"/>
              </a:rPr>
              <a:t>19</a:t>
            </a:r>
            <a:endParaRPr lang="it-IT" sz="24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PRIMA PIETRA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827584" y="1268760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b="1" dirty="0" smtClean="0">
                <a:solidFill>
                  <a:srgbClr val="FF0000"/>
                </a:solidFill>
                <a:latin typeface="Freestyle Script" pitchFamily="66" charset="0"/>
              </a:rPr>
              <a:t>DONNA NESSUNO </a:t>
            </a:r>
          </a:p>
          <a:p>
            <a:pPr algn="l"/>
            <a:r>
              <a:rPr lang="it-IT" sz="3600" b="1" dirty="0" smtClean="0">
                <a:solidFill>
                  <a:srgbClr val="FF0000"/>
                </a:solidFill>
                <a:latin typeface="Freestyle Script" pitchFamily="66" charset="0"/>
              </a:rPr>
              <a:t>TI HA CONDANNATA? NEPPURE IO </a:t>
            </a:r>
          </a:p>
          <a:p>
            <a:pPr algn="l"/>
            <a:r>
              <a:rPr lang="it-IT" sz="3600" b="1" dirty="0" smtClean="0">
                <a:solidFill>
                  <a:srgbClr val="FF0000"/>
                </a:solidFill>
                <a:latin typeface="Freestyle Script" pitchFamily="66" charset="0"/>
              </a:rPr>
              <a:t>TI CONDANNO VA IN PACE </a:t>
            </a:r>
          </a:p>
          <a:p>
            <a:pPr algn="l"/>
            <a:r>
              <a:rPr lang="it-IT" sz="3600" b="1" dirty="0" smtClean="0">
                <a:solidFill>
                  <a:srgbClr val="FF0000"/>
                </a:solidFill>
                <a:latin typeface="Freestyle Script" pitchFamily="66" charset="0"/>
              </a:rPr>
              <a:t>E NON PECCARE PIU’</a:t>
            </a:r>
            <a:endParaRPr lang="it-IT" sz="3600" b="1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pic>
        <p:nvPicPr>
          <p:cNvPr id="21" name="Picture 8" descr="E:\108312075_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463" t="4834" r="16125" b="17041"/>
          <a:stretch>
            <a:fillRect/>
          </a:stretch>
        </p:blipFill>
        <p:spPr>
          <a:xfrm>
            <a:off x="4211960" y="1484784"/>
            <a:ext cx="4932040" cy="4464496"/>
          </a:xfrm>
          <a:prstGeom prst="snip2Same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2051720" y="476672"/>
            <a:ext cx="7467600" cy="707872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4000" dirty="0">
                <a:solidFill>
                  <a:schemeClr val="tx1"/>
                </a:solidFill>
              </a:rPr>
              <a:t>	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609600" y="3501008"/>
            <a:ext cx="7778824" cy="2993113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algn="l"/>
            <a:endParaRPr lang="it-IT" sz="4400" dirty="0">
              <a:solidFill>
                <a:schemeClr val="tx1"/>
              </a:solidFill>
            </a:endParaRPr>
          </a:p>
          <a:p>
            <a:pPr algn="l">
              <a:spcAft>
                <a:spcPts val="1000"/>
              </a:spcAft>
            </a:pPr>
            <a:r>
              <a:rPr lang="it-IT" sz="4400" dirty="0" smtClean="0">
                <a:solidFill>
                  <a:schemeClr val="tx1"/>
                </a:solidFill>
                <a:latin typeface="Georgia"/>
              </a:rPr>
              <a:t>           Anno </a:t>
            </a:r>
            <a:r>
              <a:rPr lang="it-IT" sz="4800" dirty="0" smtClean="0">
                <a:solidFill>
                  <a:schemeClr val="tx1"/>
                </a:solidFill>
                <a:latin typeface="Georgia"/>
              </a:rPr>
              <a:t>2015-2016 </a:t>
            </a:r>
            <a:endParaRPr lang="it-IT" sz="4800" dirty="0">
              <a:solidFill>
                <a:schemeClr val="tx1"/>
              </a:solidFill>
              <a:latin typeface="Georgia"/>
            </a:endParaRPr>
          </a:p>
          <a:p>
            <a:pPr>
              <a:spcBef>
                <a:spcPts val="500"/>
              </a:spcBef>
            </a:pPr>
            <a:r>
              <a:rPr lang="it-IT" sz="4000" dirty="0" smtClean="0">
                <a:solidFill>
                  <a:srgbClr val="FF0000"/>
                </a:solidFill>
                <a:latin typeface="Georgia"/>
              </a:rPr>
              <a:t>Giubileo della misericordia</a:t>
            </a:r>
            <a:endParaRPr lang="it-IT" sz="4000" b="1" dirty="0">
              <a:solidFill>
                <a:srgbClr val="FF0000"/>
              </a:solidFill>
              <a:latin typeface="Georgia"/>
            </a:endParaRPr>
          </a:p>
          <a:p>
            <a:pPr algn="l"/>
            <a:r>
              <a:rPr lang="it-IT" sz="4400" dirty="0">
                <a:solidFill>
                  <a:schemeClr val="tx1"/>
                </a:solidFill>
              </a:rPr>
              <a:t>	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76200" y="6172200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>
                <a:solidFill>
                  <a:srgbClr val="800000"/>
                </a:solidFill>
                <a:latin typeface="Georgia"/>
              </a:rPr>
              <a:t>1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pic>
        <p:nvPicPr>
          <p:cNvPr id="15" name="Immagine 24" descr="TestaTrasp.png"/>
          <p:cNvPicPr>
            <a:picLocks noChangeAspect="1"/>
          </p:cNvPicPr>
          <p:nvPr/>
        </p:nvPicPr>
        <p:blipFill>
          <a:blip r:embed="rId4">
            <a:lum bright="-2000"/>
            <a:alphaModFix amt="76000"/>
          </a:blip>
          <a:stretch>
            <a:fillRect/>
          </a:stretch>
        </p:blipFill>
        <p:spPr>
          <a:xfrm>
            <a:off x="827584" y="332656"/>
            <a:ext cx="1369256" cy="1920898"/>
          </a:xfrm>
          <a:prstGeom prst="rect">
            <a:avLst/>
          </a:prstGeom>
        </p:spPr>
      </p:pic>
      <p:pic>
        <p:nvPicPr>
          <p:cNvPr id="20" name="Picture 19" descr="Immagin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257800"/>
            <a:ext cx="1074420" cy="13716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555776" y="54868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ven. </a:t>
            </a:r>
            <a:r>
              <a:rPr lang="it-IT" sz="2400" dirty="0" err="1" smtClean="0"/>
              <a:t>Lanteri</a:t>
            </a:r>
            <a:r>
              <a:rPr lang="it-IT" sz="2400" dirty="0" smtClean="0"/>
              <a:t> diede questa linea di comportamento ai suoi Oblati: </a:t>
            </a:r>
          </a:p>
          <a:p>
            <a:r>
              <a:rPr lang="it-IT" sz="2400" dirty="0" smtClean="0"/>
              <a:t>“</a:t>
            </a:r>
            <a:r>
              <a:rPr lang="it-IT" sz="2400" i="1" dirty="0" smtClean="0"/>
              <a:t>Non giudicheranno mai alcun cuore invulnerabile, ma con l'orazione continua e fervente e con la carità industriosa faranno il possibile per non lasciare perire alcuno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72200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latin typeface="Georgia"/>
              </a:rPr>
              <a:t>2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25" name="Immagine 24" descr="TestaTra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76200"/>
            <a:ext cx="651803" cy="91440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66800" y="1295400"/>
            <a:ext cx="7848600" cy="3492458"/>
          </a:xfrm>
          <a:prstGeom prst="rect">
            <a:avLst/>
          </a:prstGeom>
          <a:noFill/>
        </p:spPr>
        <p:txBody>
          <a:bodyPr wrap="square" lIns="75401" tIns="37701" rIns="75401" bIns="37701" rtlCol="0">
            <a:spAutoFit/>
          </a:bodyPr>
          <a:lstStyle/>
          <a:p>
            <a:r>
              <a:rPr lang="it-IT" sz="3200" dirty="0" smtClean="0"/>
              <a:t>il ven. </a:t>
            </a:r>
            <a:r>
              <a:rPr lang="it-IT" sz="3200" dirty="0" err="1" smtClean="0"/>
              <a:t>Lanteri</a:t>
            </a:r>
            <a:r>
              <a:rPr lang="it-IT" sz="3200" dirty="0" smtClean="0"/>
              <a:t> invitò a considerare: “</a:t>
            </a:r>
            <a:r>
              <a:rPr lang="it-IT" sz="3200" i="1" dirty="0" smtClean="0"/>
              <a:t>la bontà e carità del Padre nell'accoglimento del figlio, anzi nel cercarlo, nel portarlo sulle Sue spalle, non essendo il peccatore capace di camminare da sé”</a:t>
            </a:r>
            <a:r>
              <a:rPr lang="it-IT" sz="3200" dirty="0" smtClean="0"/>
              <a:t>.</a:t>
            </a:r>
          </a:p>
          <a:p>
            <a:r>
              <a:rPr lang="it-IT" sz="3200" dirty="0" smtClean="0"/>
              <a:t>	</a:t>
            </a:r>
          </a:p>
          <a:p>
            <a:pPr algn="l">
              <a:spcAft>
                <a:spcPts val="947"/>
              </a:spcAft>
            </a:pPr>
            <a:endParaRPr lang="it-IT" sz="3000" dirty="0">
              <a:solidFill>
                <a:srgbClr val="0000FF"/>
              </a:solidFill>
            </a:endParaRPr>
          </a:p>
        </p:txBody>
      </p:sp>
      <p:pic>
        <p:nvPicPr>
          <p:cNvPr id="21" name="Immagine 20" descr="AdamoTrasp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77072"/>
            <a:ext cx="2286000" cy="2358572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3563888" y="400506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smtClean="0">
                <a:solidFill>
                  <a:srgbClr val="C00000"/>
                </a:solidFill>
              </a:rPr>
              <a:t>Il Signore non vuole nemmeno che temiamo rimproveri in quanto “Nessuna delle colpe commesse sarà ricordata” 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>
                <a:solidFill>
                  <a:srgbClr val="800000"/>
                </a:solidFill>
                <a:latin typeface="Georgia"/>
              </a:rPr>
              <a:t>3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25" name="Immagine 24" descr="TestaTra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392" y="1196751"/>
            <a:ext cx="792088" cy="1111203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187624" y="270892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La misericordia è circondata da una corona di altre proprietà divine – come ad esempio </a:t>
            </a:r>
            <a:r>
              <a:rPr lang="it-IT" sz="2800" b="1" dirty="0" smtClean="0">
                <a:solidFill>
                  <a:srgbClr val="C00000"/>
                </a:solidFill>
              </a:rPr>
              <a:t>la benevolenza, la fedeltà, la comprensione, la mitezza, la dolcezza, la giustizia, la longanimità, la santità </a:t>
            </a:r>
            <a:r>
              <a:rPr lang="it-IT" sz="2800" b="1" dirty="0" smtClean="0"/>
              <a:t>- che costituiscono attorno ad essa come un tutto e ne esprimono qualche aspetto</a:t>
            </a:r>
            <a:endParaRPr lang="it-IT" sz="2800" dirty="0"/>
          </a:p>
        </p:txBody>
      </p:sp>
      <p:sp>
        <p:nvSpPr>
          <p:cNvPr id="24" name="Rettangolo 23"/>
          <p:cNvSpPr/>
          <p:nvPr/>
        </p:nvSpPr>
        <p:spPr>
          <a:xfrm>
            <a:off x="1331640" y="119675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La misericordia è la proprietà fondamentale di Dio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latin typeface="Georgia"/>
              </a:rPr>
              <a:t>4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59632" y="188641"/>
            <a:ext cx="6696744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757237" y="1981200"/>
            <a:ext cx="8158163" cy="2852997"/>
          </a:xfrm>
          <a:prstGeom prst="rect">
            <a:avLst/>
          </a:prstGeom>
        </p:spPr>
        <p:txBody>
          <a:bodyPr vert="horz" lIns="93677" tIns="46839" rIns="93677" bIns="46839" rtlCol="0" anchor="t">
            <a:noAutofit/>
          </a:bodyPr>
          <a:lstStyle/>
          <a:p>
            <a:pPr marL="0" marR="0" lvl="0" indent="0" algn="l" defTabSz="468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964141"/>
            <a:ext cx="79208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 nella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Misericordiae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vultus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papa Francesco, dopo aver citato alcuni salmi, indica la caratteristica “materna” della misericordia divina: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...la misericordia di Dio non è un’idea astratta, ma una realtà concreta con cui Egli rivela il suo amore come quello di un padre e di una madre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</a:t>
            </a:r>
            <a:r>
              <a:rPr kumimoji="0" lang="it-IT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si commuovono fino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dal profondo delle viscere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 il proprio figlio. È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veramente il caso di dire</a:t>
            </a:r>
          </a:p>
          <a:p>
            <a:pPr lvl="0" indent="179388" algn="just" eaLnBrk="0" hangingPunct="0"/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che è un amore </a:t>
            </a:r>
            <a:r>
              <a:rPr lang="it-IT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“viscerale”.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79388" algn="just" eaLnBrk="0" hangingPunct="0"/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Proviene </a:t>
            </a:r>
            <a:r>
              <a:rPr lang="it-IT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dall’intimo come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79388" algn="just" eaLnBrk="0" hangingPunct="0"/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un </a:t>
            </a:r>
            <a:r>
              <a:rPr lang="it-IT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sentimento profondo,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indent="179388" algn="just" eaLnBrk="0" hangingPunct="0"/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naturale,</a:t>
            </a:r>
            <a:r>
              <a:rPr lang="it-IT" sz="24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fatto di tenerezza </a:t>
            </a: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 di compassione,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di indulgenza e di perdono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(n. 6).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scontent-mxp1-1.xx.fbcdn.net/hphotos-ash2/v/t1.0-9/536181_447555841992728_240112794_n.png?oh=1e86b7db97d52da392d995999e98d148&amp;oe=56871DD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26432">
            <a:off x="4778344" y="3137118"/>
            <a:ext cx="4335464" cy="27088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latin typeface="Georgia"/>
              </a:rPr>
              <a:t>5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593160" cy="511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6965776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762000" y="1124744"/>
            <a:ext cx="8058472" cy="5400600"/>
          </a:xfrm>
          <a:prstGeom prst="rect">
            <a:avLst/>
          </a:prstGeom>
        </p:spPr>
        <p:txBody>
          <a:bodyPr vert="horz" lIns="93677" tIns="46839" rIns="93677" bIns="46839" rtlCol="0" anchor="t">
            <a:noAutofit/>
          </a:bodyPr>
          <a:lstStyle/>
          <a:p>
            <a:pPr lvl="0" algn="just" defTabSz="46838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endParaRPr lang="it-IT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351167"/>
            <a:ext cx="80648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800" b="1" dirty="0" smtClean="0">
              <a:solidFill>
                <a:schemeClr val="tx1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Giustamente papa Francesco nella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Misericordiae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vultus</a:t>
            </a:r>
            <a:r>
              <a:rPr kumimoji="0" lang="it-IT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ci dice: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Abbiamo sempre bisogno di contemplare il mistero della misericordia. È fonte di gioia, di serenità e di pace. È condizione della nostra salvezza.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Misericordia: è la parola che rivela il mistero della SS. Trinità.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Misericordia: è l’atto ultimo e supremo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 il quale Dio ci viene incontro.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Misericordia: è la legge fondamentale che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abita nel cuore di ogni persona quando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guarda con occhi sinceri il fratello che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incontra nel cammino della vita.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Misericordia: è la via che unisce Dio e l’uomo,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perché apre il cuore alla speranza di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essere amati per sempre nonostante il limite del nostro peccato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(n. 2).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9702">
            <a:off x="6799897" y="3403628"/>
            <a:ext cx="1800200" cy="1952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970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>
                <a:solidFill>
                  <a:srgbClr val="800000"/>
                </a:solidFill>
                <a:latin typeface="Georgia"/>
              </a:rPr>
              <a:t>6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14400" y="1272919"/>
            <a:ext cx="7848600" cy="568581"/>
          </a:xfrm>
          <a:prstGeom prst="rect">
            <a:avLst/>
          </a:prstGeom>
          <a:noFill/>
        </p:spPr>
        <p:txBody>
          <a:bodyPr wrap="square" lIns="75401" tIns="37701" rIns="75401" bIns="37701" rtlCol="0">
            <a:spAutoFit/>
          </a:bodyPr>
          <a:lstStyle/>
          <a:p>
            <a:pPr>
              <a:spcAft>
                <a:spcPts val="947"/>
              </a:spcAft>
            </a:pPr>
            <a:r>
              <a:rPr lang="it-IT" sz="3200" dirty="0" smtClean="0">
                <a:solidFill>
                  <a:srgbClr val="0000FF"/>
                </a:solidFill>
              </a:rPr>
              <a:t>	</a:t>
            </a:r>
            <a:endParaRPr lang="it-IT" sz="3000" dirty="0">
              <a:solidFill>
                <a:srgbClr val="0000FF"/>
              </a:solidFill>
            </a:endParaRPr>
          </a:p>
        </p:txBody>
      </p:sp>
      <p:sp>
        <p:nvSpPr>
          <p:cNvPr id="28" name="Sottotitolo 2"/>
          <p:cNvSpPr txBox="1">
            <a:spLocks/>
          </p:cNvSpPr>
          <p:nvPr/>
        </p:nvSpPr>
        <p:spPr>
          <a:xfrm>
            <a:off x="1214437" y="2222499"/>
            <a:ext cx="7319963" cy="4238625"/>
          </a:xfrm>
          <a:prstGeom prst="rect">
            <a:avLst/>
          </a:prstGeom>
        </p:spPr>
        <p:txBody>
          <a:bodyPr vert="horz" lIns="93677" tIns="46839" rIns="93677" bIns="46839" rtlCol="0" anchor="t">
            <a:noAutofit/>
          </a:bodyPr>
          <a:lstStyle/>
          <a:p>
            <a:pPr marL="0" marR="0" lvl="0" indent="0" algn="l" defTabSz="468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048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3090">
            <a:off x="7052165" y="4596342"/>
            <a:ext cx="1800200" cy="195294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 rot="20913638">
            <a:off x="1170616" y="1532388"/>
            <a:ext cx="73050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u="sng" dirty="0" smtClean="0"/>
              <a:t>La Chiesa deve perciò rendere testimonianza della misericordia di Dio, e ciò può essere fatto </a:t>
            </a:r>
          </a:p>
          <a:p>
            <a:r>
              <a:rPr lang="it-IT" sz="2000" b="1" u="sng" dirty="0" smtClean="0"/>
              <a:t>in un triplice modo: 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it-IT" sz="2000" b="1" u="sng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b="1" i="1" u="sng" dirty="0" smtClean="0"/>
              <a:t>predicare la misericordia; </a:t>
            </a:r>
          </a:p>
          <a:p>
            <a:pPr marL="457200" indent="-457200" algn="l">
              <a:buAutoNum type="alphaLcParenR"/>
            </a:pPr>
            <a:endParaRPr lang="it-IT" sz="2000" b="1" i="1" u="sng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b="1" i="1" u="sng" dirty="0" smtClean="0"/>
              <a:t> esercitare verso l'uomo la misericordia mediante i sacramenti, in particolare quello della penitenza; </a:t>
            </a:r>
          </a:p>
          <a:p>
            <a:pPr marL="457200" indent="-457200" algn="l">
              <a:buAutoNum type="alphaLcParenR"/>
            </a:pPr>
            <a:endParaRPr lang="it-IT" sz="2000" b="1" i="1" u="sng" dirty="0" smtClean="0"/>
          </a:p>
          <a:p>
            <a:pPr marL="457200" indent="-457200" algn="l">
              <a:buFont typeface="Wingdings" pitchFamily="2" charset="2"/>
              <a:buChar char="Ø"/>
            </a:pPr>
            <a:r>
              <a:rPr lang="it-IT" sz="2000" b="1" i="1" u="sng" dirty="0" smtClean="0"/>
              <a:t>manifestare e realizzare la misericordia di Dio nella propria forma concreta e in tutta la propria vita</a:t>
            </a:r>
            <a:endParaRPr lang="it-IT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>
                <a:solidFill>
                  <a:srgbClr val="800000"/>
                </a:solidFill>
                <a:latin typeface="Georgia"/>
              </a:rPr>
              <a:t>7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Sottotitolo 2"/>
          <p:cNvSpPr txBox="1">
            <a:spLocks/>
          </p:cNvSpPr>
          <p:nvPr/>
        </p:nvSpPr>
        <p:spPr>
          <a:xfrm>
            <a:off x="2339752" y="1484784"/>
            <a:ext cx="6499448" cy="4992216"/>
          </a:xfrm>
          <a:prstGeom prst="rect">
            <a:avLst/>
          </a:prstGeom>
        </p:spPr>
        <p:txBody>
          <a:bodyPr vert="horz" lIns="93677" tIns="46839" rIns="93677" bIns="46839" rtlCol="0" anchor="t">
            <a:noAutofit/>
          </a:bodyPr>
          <a:lstStyle/>
          <a:p>
            <a:r>
              <a:rPr lang="it-IT" sz="2800" b="1" dirty="0" smtClean="0"/>
              <a:t>Dobbiamo chinarci con misericordia sulla situazione odierna e dire che, al di là di tutte le nebbie e spesso anche delle tenebre della  nostra coppia, vigila il volto misericordioso di un Padre che è longanime e buono, che conosce e ama ogni singolo e che sa di che cosa abbiamo bisogno (Mt 6,8.32).</a:t>
            </a:r>
            <a:endParaRPr lang="it-IT" sz="2800" dirty="0"/>
          </a:p>
        </p:txBody>
      </p:sp>
      <p:pic>
        <p:nvPicPr>
          <p:cNvPr id="18" name="Immagine 17" descr="Immagine 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4938">
            <a:off x="997978" y="3952467"/>
            <a:ext cx="1672746" cy="227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276225" y="0"/>
            <a:ext cx="117475" cy="6858000"/>
          </a:xfrm>
          <a:prstGeom prst="rect">
            <a:avLst/>
          </a:prstGeom>
          <a:solidFill>
            <a:srgbClr val="FEE5D5">
              <a:alpha val="35686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FF876F">
              <a:alpha val="69803"/>
            </a:srgbClr>
          </a:soli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9113838" y="0"/>
            <a:ext cx="30162" cy="6858000"/>
          </a:xfrm>
          <a:prstGeom prst="line">
            <a:avLst/>
          </a:prstGeom>
          <a:noFill/>
          <a:ln w="57150" cap="flat">
            <a:solidFill>
              <a:srgbClr val="FED5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60" name="Oval 12"/>
          <p:cNvSpPr>
            <a:spLocks/>
          </p:cNvSpPr>
          <p:nvPr/>
        </p:nvSpPr>
        <p:spPr bwMode="auto">
          <a:xfrm>
            <a:off x="76200" y="6248400"/>
            <a:ext cx="457200" cy="533400"/>
          </a:xfrm>
          <a:prstGeom prst="ellipse">
            <a:avLst/>
          </a:prstGeom>
          <a:solidFill>
            <a:srgbClr val="FE8637"/>
          </a:solidFill>
          <a:ln w="28575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76200" y="6120839"/>
            <a:ext cx="437164" cy="58476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3200" dirty="0" err="1" smtClean="0">
                <a:solidFill>
                  <a:srgbClr val="800000"/>
                </a:solidFill>
                <a:latin typeface="Georgia"/>
              </a:rPr>
              <a:t>8</a:t>
            </a:r>
            <a:endParaRPr lang="it-IT" sz="3200" dirty="0">
              <a:solidFill>
                <a:srgbClr val="800000"/>
              </a:solidFill>
            </a:endParaRP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495800"/>
            <a:ext cx="368300" cy="36830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15000"/>
            <a:ext cx="381000" cy="381000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5400"/>
            <a:ext cx="368300" cy="3683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auto">
          <a:xfrm>
            <a:off x="1219200" y="181383"/>
            <a:ext cx="6858000" cy="6568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5401" tIns="37701" rIns="75401" bIns="37701" numCol="1" rtlCol="0" anchor="t" anchorCtr="0" compatLnSpc="1">
            <a:prstTxWarp prst="textNoShape">
              <a:avLst/>
            </a:prstTxWarp>
          </a:bodyPr>
          <a:lstStyle/>
          <a:p>
            <a:pPr defTabSz="754014"/>
            <a:endParaRPr lang="it-IT" sz="35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990600" y="265107"/>
            <a:ext cx="7162800" cy="523206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ANNOTAZIONI SULLA MISERICORDIA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1192645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verità più profonda sull'uomo e sulla donna è che Dio ci ha meravigliosamente creati nel suo amore, non ci ha abbandonati nemmeno quando ci siamo allontanati da lui e anzi ha di nuovo ristabilito misericordiosamente in modo mirabile noi e la nostra dignità</a:t>
            </a:r>
            <a:r>
              <a:rPr kumimoji="0" lang="it-IT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Mangal" pitchFamily="18" charset="0"/>
                <a:hlinkClick r:id=""/>
              </a:rPr>
              <a:t>[</a:t>
            </a:r>
            <a:r>
              <a:rPr kumimoji="0" lang="it-IT" sz="2400" b="1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Mangal" pitchFamily="18" charset="0"/>
                <a:hlinkClick r:id=""/>
              </a:rPr>
              <a:t>1]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Egli è disceso nei bassifondi in cui eravamo finiti per ricondurci a lui e attrarci vicino al suo cuore.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72200" y="4290773"/>
            <a:ext cx="27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Mangal" pitchFamily="18" charset="0"/>
                <a:hlinkClick r:id=""/>
              </a:rPr>
              <a:t>[</a:t>
            </a:r>
            <a:r>
              <a:rPr lang="it-IT" sz="1800" dirty="0" smtClean="0" bmk="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Mangal" pitchFamily="18" charset="0"/>
                <a:hlinkClick r:id=""/>
              </a:rPr>
              <a:t>1]</a:t>
            </a:r>
            <a:r>
              <a:rPr lang="it-IT" sz="1800" dirty="0" smtClean="0" bmk="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Mangal" pitchFamily="18" charset="0"/>
              </a:rPr>
              <a:t> 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Cfr. colletta della terza</a:t>
            </a:r>
          </a:p>
          <a:p>
            <a:pPr lvl="0" algn="l"/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messa di Natale.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s://scontent-mxp1-1.xx.fbcdn.net/hphotos-xap1/v/t1.0-9/603637_460440177370961_1069422999_n.jpg?oh=a835b90f7d293e2a8557e75915f5b9f3&amp;oe=568C758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55218">
            <a:off x="1403648" y="4005064"/>
            <a:ext cx="3864295" cy="25696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theme1.xml><?xml version="1.0" encoding="utf-8"?>
<a:theme xmlns:a="http://schemas.openxmlformats.org/drawingml/2006/main" name="Default - Diapositiva titol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ED5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FEE7D9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Diapositiva titolo">
      <a:majorFont>
        <a:latin typeface="Century Schoolbook"/>
        <a:ea typeface="ヒラギノ明朝 ProN W6"/>
        <a:cs typeface="ヒラギノ明朝 ProN W6"/>
      </a:majorFont>
      <a:minorFont>
        <a:latin typeface="Century Schoolbook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Diapositiva tito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Pages>0</Pages>
  <Words>1537</Words>
  <Characters>0</Characters>
  <Application>Microsoft Office PowerPoint</Application>
  <PresentationFormat>Presentazione su schermo (4:3)</PresentationFormat>
  <Lines>0</Lines>
  <Paragraphs>174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Default - Diapositiva titolo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P. Armando Santoro omv</dc:creator>
  <cp:keywords/>
  <dc:description/>
  <cp:lastModifiedBy>Padre Armando</cp:lastModifiedBy>
  <cp:revision>100</cp:revision>
  <cp:lastPrinted>2011-07-19T21:23:42Z</cp:lastPrinted>
  <dcterms:created xsi:type="dcterms:W3CDTF">2011-07-19T14:58:00Z</dcterms:created>
  <dcterms:modified xsi:type="dcterms:W3CDTF">2015-10-24T13:10:31Z</dcterms:modified>
</cp:coreProperties>
</file>