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66" r:id="rId4"/>
    <p:sldId id="260" r:id="rId5"/>
    <p:sldId id="276" r:id="rId6"/>
    <p:sldId id="277" r:id="rId7"/>
    <p:sldId id="278" r:id="rId8"/>
    <p:sldId id="279" r:id="rId9"/>
    <p:sldId id="280" r:id="rId10"/>
    <p:sldId id="281" r:id="rId11"/>
    <p:sldId id="265" r:id="rId12"/>
    <p:sldId id="282" r:id="rId13"/>
    <p:sldId id="283" r:id="rId14"/>
    <p:sldId id="274" r:id="rId15"/>
    <p:sldId id="272" r:id="rId16"/>
    <p:sldId id="268" r:id="rId17"/>
    <p:sldId id="270" r:id="rId18"/>
    <p:sldId id="273" r:id="rId19"/>
    <p:sldId id="288" r:id="rId20"/>
    <p:sldId id="284" r:id="rId21"/>
    <p:sldId id="285" r:id="rId22"/>
    <p:sldId id="286" r:id="rId23"/>
    <p:sldId id="287" r:id="rId24"/>
    <p:sldId id="289" r:id="rId25"/>
    <p:sldId id="292" r:id="rId26"/>
    <p:sldId id="290" r:id="rId27"/>
    <p:sldId id="291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9424" autoAdjust="0"/>
  </p:normalViewPr>
  <p:slideViewPr>
    <p:cSldViewPr>
      <p:cViewPr varScale="1">
        <p:scale>
          <a:sx n="47" d="100"/>
          <a:sy n="47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7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B3AA2-4056-4220-A0AB-C48E6C4E72B0}" type="datetimeFigureOut">
              <a:rPr lang="it-IT" smtClean="0"/>
              <a:pPr/>
              <a:t>22/05/2014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5156-A21E-4BA0-9DBF-7CAC664B109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42284-37C8-4E53-94B6-7493C9C5FCBF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5514C-2B49-40D9-A3D0-B3ABFCB86F4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514C-2B49-40D9-A3D0-B3ABFCB86F41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514C-2B49-40D9-A3D0-B3ABFCB86F41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514C-2B49-40D9-A3D0-B3ABFCB86F41}" type="slidenum">
              <a:rPr lang="it-IT" smtClean="0"/>
              <a:pPr/>
              <a:t>12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514C-2B49-40D9-A3D0-B3ABFCB86F41}" type="slidenum">
              <a:rPr lang="it-IT" smtClean="0"/>
              <a:pPr/>
              <a:t>13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514C-2B49-40D9-A3D0-B3ABFCB86F41}" type="slidenum">
              <a:rPr lang="it-IT" smtClean="0"/>
              <a:pPr/>
              <a:t>18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5514C-2B49-40D9-A3D0-B3ABFCB86F41}" type="slidenum">
              <a:rPr lang="it-IT" smtClean="0"/>
              <a:pPr/>
              <a:t>19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B75B0D-D6DB-49E1-85BB-F34861D63D02}" type="datetimeFigureOut">
              <a:rPr lang="it-IT" smtClean="0"/>
              <a:pPr/>
              <a:t>22/05/2014</a:t>
            </a:fld>
            <a:endParaRPr lang="it-IT" dirty="0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F1848F-CD60-46EB-972F-AEFD8DFEB0F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frm=1&amp;source=images&amp;cd=&amp;cad=rja&amp;uact=8&amp;docid=QnHxqvTl0BCWLM&amp;tbnid=YhwX3uwcf93nAM:&amp;ved=0CAUQjRw&amp;url=http://www.ivid.it/fotogallery/ismod_index.php?i_section=detail&amp;i_categoria=1&amp;i_id=253560&amp;ei=Xrd5U7qDIMzEPZvlgdgG&amp;bvm=bv.66917471,d.d2k&amp;psig=AFQjCNEQgcAHn-zjSgyWtH0UnYesc2xA1g&amp;ust=140057205250441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Padre%20Armando\Desktop\Braccialetti%20Rossi%20-%20Prima%20Puntata.mp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it/url?sa=i&amp;rct=j&amp;q=&amp;esrc=s&amp;frm=1&amp;source=images&amp;cd=&amp;cad=rja&amp;uact=8&amp;docid=R7IIB-bmae_BvM&amp;tbnid=3Gwu5-3Kxd7bnM:&amp;ved=0CAUQjRw&amp;url=http://www.parrocchie.it/poirino/favari/text/Omelie/Arch-om-06-07/C52-31TO.html&amp;ei=Rst5U5yfHMffOLX8gOAH&amp;bvm=bv.66917471,d.ZGU&amp;psig=AFQjCNESNcuPgpDpCMnEkXlwfQNw1JU4LA&amp;ust=1400577217917831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www.google.it/url?sa=i&amp;rct=j&amp;q=&amp;esrc=s&amp;frm=1&amp;source=images&amp;cd=&amp;cad=rja&amp;uact=8&amp;docid=wmA-KXRe3tFXxM&amp;tbnid=X9kBx2ocLYcYhM:&amp;ved=0CAUQjRw&amp;url=http://concristopietrevive.forumfree.it/&amp;ei=pON5U87gMsKvOaztgOAI&amp;bvm=bv.66917471,d.bGQ&amp;psig=AFQjCNE4UkZ8XTHGsNYz55t9CQHZanvVHw&amp;ust=1400583279231745" TargetMode="Externa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rocifissione : Ges? sulla cro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7020272" cy="558924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9285640">
            <a:off x="309387" y="228687"/>
            <a:ext cx="4795041" cy="5763152"/>
          </a:xfrm>
          <a:noFill/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rgbClr val="FF0000"/>
                </a:solidFill>
              </a:rPr>
              <a:t>L’abbraccio </a:t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sz="5400" dirty="0" smtClean="0">
                <a:solidFill>
                  <a:srgbClr val="FF0000"/>
                </a:solidFill>
              </a:rPr>
              <a:t/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sz="5400" dirty="0" smtClean="0">
                <a:solidFill>
                  <a:srgbClr val="FF0000"/>
                </a:solidFill>
              </a:rPr>
              <a:t>della </a:t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sz="5400" dirty="0" smtClean="0">
                <a:solidFill>
                  <a:srgbClr val="FF0000"/>
                </a:solidFill>
              </a:rPr>
              <a:t/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sz="5400" dirty="0" smtClean="0">
                <a:solidFill>
                  <a:srgbClr val="FF0000"/>
                </a:solidFill>
              </a:rPr>
              <a:t>cro</a:t>
            </a:r>
            <a:r>
              <a:rPr lang="it-IT" sz="5400" dirty="0" smtClean="0">
                <a:solidFill>
                  <a:srgbClr val="C00000"/>
                </a:solidFill>
              </a:rPr>
              <a:t>ce</a:t>
            </a:r>
            <a:endParaRPr lang="it-IT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0.gstatic.com/images?q=tbn:ANd9GcSnEgL7LmlN5NqmXT57pvjrnrOIb9nv-UBx3FU9GD75mPbNy78h"/>
          <p:cNvPicPr>
            <a:picLocks noChangeAspect="1" noChangeArrowheads="1"/>
          </p:cNvPicPr>
          <p:nvPr/>
        </p:nvPicPr>
        <p:blipFill>
          <a:blip r:embed="rId2" cstate="print"/>
          <a:srcRect t="22762" b="22762"/>
          <a:stretch>
            <a:fillRect/>
          </a:stretch>
        </p:blipFill>
        <p:spPr bwMode="auto">
          <a:xfrm>
            <a:off x="5580112" y="4293096"/>
            <a:ext cx="3275856" cy="2564904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pic>
      <p:pic>
        <p:nvPicPr>
          <p:cNvPr id="9" name="Picture 2" descr="crocifissione : Attraversare in man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515" b="1515"/>
          <a:stretch>
            <a:fillRect/>
          </a:stretch>
        </p:blipFill>
        <p:spPr bwMode="auto">
          <a:xfrm>
            <a:off x="4114800" y="0"/>
            <a:ext cx="5029200" cy="3657600"/>
          </a:xfrm>
          <a:prstGeom prst="rect">
            <a:avLst/>
          </a:prstGeom>
          <a:noFill/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 rot="20750791">
            <a:off x="880678" y="167802"/>
            <a:ext cx="6965228" cy="76580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La croce non ammette superficialità </a:t>
            </a:r>
          </a:p>
          <a:p>
            <a:r>
              <a:rPr lang="it-IT" sz="3200" dirty="0" smtClean="0">
                <a:latin typeface="Comic Sans MS" pitchFamily="66" charset="0"/>
              </a:rPr>
              <a:t>Esige che ogni gesto sia </a:t>
            </a:r>
          </a:p>
          <a:p>
            <a:r>
              <a:rPr lang="it-IT" sz="3200" dirty="0" smtClean="0">
                <a:latin typeface="Comic Sans MS" pitchFamily="66" charset="0"/>
              </a:rPr>
              <a:t>alla massima larghezza </a:t>
            </a:r>
          </a:p>
          <a:p>
            <a:r>
              <a:rPr lang="it-IT" sz="3200" dirty="0" smtClean="0">
                <a:latin typeface="Comic Sans MS" pitchFamily="66" charset="0"/>
              </a:rPr>
              <a:t>lunghezza e, altezza e profondità </a:t>
            </a:r>
          </a:p>
          <a:p>
            <a:endParaRPr lang="it-IT" sz="3200" dirty="0" smtClean="0">
              <a:latin typeface="Comic Sans MS" pitchFamily="66" charset="0"/>
            </a:endParaRPr>
          </a:p>
          <a:p>
            <a:endParaRPr lang="it-IT" sz="3200" dirty="0" smtClean="0">
              <a:latin typeface="Comic Sans MS" pitchFamily="66" charset="0"/>
            </a:endParaRPr>
          </a:p>
          <a:p>
            <a:r>
              <a:rPr lang="it-IT" sz="3200" dirty="0" smtClean="0">
                <a:latin typeface="Comic Sans MS" pitchFamily="66" charset="0"/>
              </a:rPr>
              <a:t>Il crocifisso sia </a:t>
            </a:r>
          </a:p>
          <a:p>
            <a:r>
              <a:rPr lang="it-IT" sz="3200" dirty="0" smtClean="0">
                <a:latin typeface="Comic Sans MS" pitchFamily="66" charset="0"/>
              </a:rPr>
              <a:t>Nelle nostre mani...e sul nostro cuore                    </a:t>
            </a:r>
            <a:endParaRPr lang="it-IT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Padre Armando\Pictures\germinazione gr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47134" y="0"/>
            <a:ext cx="9191134" cy="6858000"/>
          </a:xfrm>
          <a:prstGeom prst="rect">
            <a:avLst/>
          </a:prstGeom>
          <a:noFill/>
        </p:spPr>
      </p:pic>
      <p:pic>
        <p:nvPicPr>
          <p:cNvPr id="24578" name="Picture 2" descr="C:\Users\Padre Armando\Pictures\Gesù sulla cro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3680" y="0"/>
            <a:ext cx="2880320" cy="6840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sellaDiTesto 3"/>
          <p:cNvSpPr txBox="1"/>
          <p:nvPr/>
        </p:nvSpPr>
        <p:spPr>
          <a:xfrm rot="20534111">
            <a:off x="1043608" y="1268760"/>
            <a:ext cx="7344816" cy="5201424"/>
          </a:xfrm>
          <a:prstGeom prst="rect">
            <a:avLst/>
          </a:prstGeom>
          <a:solidFill>
            <a:schemeClr val="bg2"/>
          </a:solidFill>
          <a:effectLst>
            <a:softEdge rad="12700"/>
          </a:effectLst>
          <a:scene3d>
            <a:camera prst="orthographicFront"/>
            <a:lightRig rig="flat" dir="t">
              <a:rot lat="0" lon="0" rev="18900000"/>
            </a:lightRig>
          </a:scene3d>
          <a:sp3d>
            <a:bevelT w="114300" prst="artDeco"/>
          </a:sp3d>
        </p:spPr>
        <p:txBody>
          <a:bodyPr wrap="square" rtlCol="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72000" algn="just"/>
            <a:endParaRPr lang="it-IT" sz="2400" b="1" dirty="0" smtClean="0">
              <a:ln/>
              <a:solidFill>
                <a:schemeClr val="bg1"/>
              </a:solidFill>
            </a:endParaRPr>
          </a:p>
          <a:p>
            <a:pPr marL="72000" algn="just"/>
            <a:r>
              <a:rPr lang="it-IT" sz="2800" i="1" dirty="0" smtClean="0">
                <a:ln/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S'avvicinò un soldato che gli aprì con un colpo di lancia il costato: </a:t>
            </a:r>
            <a:r>
              <a:rPr lang="it-IT" sz="2800" b="1" i="1" dirty="0" smtClean="0">
                <a:ln/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ne uscì acqua e sangue</a:t>
            </a:r>
            <a:r>
              <a:rPr lang="it-IT" sz="2800" i="1" dirty="0" smtClean="0">
                <a:ln/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. L'una simbolo del Battesimo, l'altro dell'Eucaristia. </a:t>
            </a:r>
          </a:p>
          <a:p>
            <a:pPr marL="72000" algn="just"/>
            <a:r>
              <a:rPr lang="it-IT" sz="2800" i="1" dirty="0" smtClean="0">
                <a:ln/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Ora la Chiesa è nata da questi due sacramenti, da questo bagno di rigenerazione e di rinnovamento nello Spirito santo per mezzo del Battesimo e dell'Eucaristia. </a:t>
            </a:r>
          </a:p>
          <a:p>
            <a:pPr marL="72000" algn="r"/>
            <a:r>
              <a:rPr lang="it-IT" sz="2800" i="1" dirty="0" smtClean="0">
                <a:ln/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S. Giovanni Crisostomo</a:t>
            </a:r>
            <a:r>
              <a:rPr lang="it-IT" sz="2800" b="1" dirty="0" smtClean="0">
                <a:ln/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it-IT" sz="2800" b="1" dirty="0" smtClean="0">
                <a:ln/>
                <a:solidFill>
                  <a:srgbClr val="C00000"/>
                </a:solidFill>
                <a:latin typeface="Comic Sans MS" pitchFamily="66" charset="0"/>
              </a:rPr>
            </a:br>
            <a:endParaRPr lang="it-IT" sz="2800" b="1" dirty="0">
              <a:ln/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rocifissione : Il Piet (1498-1499) da Michangelo Buonarroti, che ha sede nella Basilica di San Pietro, Vaticano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48680"/>
            <a:ext cx="3635896" cy="3573016"/>
          </a:xfrm>
          <a:prstGeom prst="rect">
            <a:avLst/>
          </a:prstGeom>
          <a:noFill/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 rot="20567430">
            <a:off x="579803" y="177358"/>
            <a:ext cx="5348114" cy="6896183"/>
          </a:xfrm>
        </p:spPr>
        <p:txBody>
          <a:bodyPr>
            <a:normAutofit/>
          </a:bodyPr>
          <a:lstStyle/>
          <a:p>
            <a:r>
              <a:rPr lang="it-IT" sz="4000" dirty="0" smtClean="0">
                <a:latin typeface="Comic Sans MS" pitchFamily="66" charset="0"/>
              </a:rPr>
              <a:t>La Chiesa è </a:t>
            </a:r>
            <a:br>
              <a:rPr lang="it-IT" sz="4000" dirty="0" smtClean="0">
                <a:latin typeface="Comic Sans MS" pitchFamily="66" charset="0"/>
              </a:rPr>
            </a:br>
            <a:r>
              <a:rPr lang="it-IT" sz="4000" dirty="0" smtClean="0">
                <a:latin typeface="Comic Sans MS" pitchFamily="66" charset="0"/>
              </a:rPr>
              <a:t>chiamata ad </a:t>
            </a:r>
            <a:br>
              <a:rPr lang="it-IT" sz="4000" dirty="0" smtClean="0">
                <a:latin typeface="Comic Sans MS" pitchFamily="66" charset="0"/>
              </a:rPr>
            </a:br>
            <a:r>
              <a:rPr lang="it-IT" sz="4000" dirty="0" smtClean="0">
                <a:latin typeface="Comic Sans MS" pitchFamily="66" charset="0"/>
              </a:rPr>
              <a:t>abbracciare Gesù deposto dalla croce </a:t>
            </a:r>
            <a:br>
              <a:rPr lang="it-IT" sz="4000" dirty="0" smtClean="0">
                <a:latin typeface="Comic Sans MS" pitchFamily="66" charset="0"/>
              </a:rPr>
            </a:br>
            <a:r>
              <a:rPr lang="it-IT" sz="4000" dirty="0" smtClean="0">
                <a:latin typeface="Comic Sans MS" pitchFamily="66" charset="0"/>
              </a:rPr>
              <a:t>per divenire comunità accogliente </a:t>
            </a:r>
            <a:endParaRPr lang="it-IT" sz="4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ocifissione : rilievo di Gesù Cristo calvar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3456384" cy="453650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-387424"/>
            <a:ext cx="8842248" cy="669674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/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La madre accoglie con infinita mestizia il figlio morto 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il suo grembo è ampio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pronto ad accogliere 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il mondo intero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il corpo di Cristo 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non è rigido 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ma dolcemente 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adagiato</a:t>
            </a:r>
            <a:b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008000"/>
                </a:solidFill>
                <a:latin typeface="Comic Sans MS" pitchFamily="66" charset="0"/>
              </a:rPr>
              <a:t> su </a:t>
            </a:r>
            <a:r>
              <a:rPr lang="it-IT" dirty="0" smtClean="0">
                <a:solidFill>
                  <a:srgbClr val="008000"/>
                </a:solidFill>
              </a:rPr>
              <a:t>Maria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rocifissione : Cristo crocifis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 rot="5084952">
            <a:off x="4158731" y="1804006"/>
            <a:ext cx="5043063" cy="3555341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9490775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Siamo stati guariti</a:t>
            </a:r>
            <a:endParaRPr lang="it-IT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ahoma"/>
              <a:ea typeface="Tahoma"/>
              <a:cs typeface="Tahoma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 rot="16930637">
            <a:off x="562333" y="1065095"/>
            <a:ext cx="5459202" cy="454156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9878576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ahoma"/>
                <a:ea typeface="Tahoma"/>
                <a:cs typeface="Tahoma"/>
              </a:rPr>
              <a:t>Dalle sue piaghe    </a:t>
            </a:r>
            <a:endParaRPr lang="it-IT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/>
      <p:bldP spid="205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msd.it/smsd/allegati/620/ascens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453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CasellaDiTesto 1"/>
          <p:cNvSpPr txBox="1"/>
          <p:nvPr/>
        </p:nvSpPr>
        <p:spPr>
          <a:xfrm>
            <a:off x="0" y="8037511"/>
            <a:ext cx="1691680" cy="1948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Prefazio dell'Ascensione del Signore </a:t>
            </a:r>
            <a:br>
              <a:rPr lang="it-IT" b="1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(</a:t>
            </a:r>
            <a:r>
              <a:rPr lang="it-IT" dirty="0" smtClean="0">
                <a:solidFill>
                  <a:srgbClr val="008000"/>
                </a:solidFill>
              </a:rPr>
              <a:t>Il mistero dell’Ascensione)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È veramente cosa buona e giusta,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che tutte le creature in cielo e sulla terra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si uniscano nella tua lode, Dio onnipotente ed eterno: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Il Signore Gesù, re della gloria,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vincitore del peccato e della morte,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oggi è salito al cielo 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tra il coro festoso degli angeli.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Mediatore tra Dio e gli uomini,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giudice del mondo e Signore dell’universo,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non si è separato dalla nostra condizione umana,</a:t>
            </a:r>
            <a:br>
              <a:rPr lang="it-IT" b="1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ma ci ha preceduti nella dimora eterna,</a:t>
            </a:r>
            <a:br>
              <a:rPr lang="it-IT" b="1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per darci la serena fiducia </a:t>
            </a:r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che dove è lui, capo e primogenito,</a:t>
            </a:r>
            <a:br>
              <a:rPr lang="it-IT" b="1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saremo anche noi, sue membra, uniti nella stessa gloria.</a:t>
            </a:r>
            <a:br>
              <a:rPr lang="it-IT" b="1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 </a:t>
            </a:r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b="1" dirty="0" smtClean="0">
                <a:solidFill>
                  <a:srgbClr val="008000"/>
                </a:solidFill>
              </a:rPr>
              <a:t>Per questo mistero, nella pienezza della gioia pasquale</a:t>
            </a:r>
            <a:r>
              <a:rPr lang="it-IT" dirty="0" smtClean="0">
                <a:solidFill>
                  <a:srgbClr val="008000"/>
                </a:solidFill>
              </a:rPr>
              <a:t>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l’umanità esulta su tutta la terra,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e con l’assemblea degli angeli e dei santi</a:t>
            </a:r>
            <a:br>
              <a:rPr lang="it-IT" dirty="0" smtClean="0">
                <a:solidFill>
                  <a:srgbClr val="008000"/>
                </a:solidFill>
              </a:rPr>
            </a:br>
            <a:r>
              <a:rPr lang="it-IT" dirty="0" smtClean="0">
                <a:solidFill>
                  <a:srgbClr val="008000"/>
                </a:solidFill>
              </a:rPr>
              <a:t>canta l’inno della tua gloria:</a:t>
            </a:r>
            <a:endParaRPr lang="it-IT" dirty="0">
              <a:solidFill>
                <a:srgbClr val="008000"/>
              </a:solidFill>
            </a:endParaRPr>
          </a:p>
        </p:txBody>
      </p:sp>
      <p:pic>
        <p:nvPicPr>
          <p:cNvPr id="3074" name="Picture 2" descr="crocifissione : mani femminili in preghiera con una croce di legno in cielo nuvoloso - concetto pasqua Archivio Fotograf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57600"/>
            <a:ext cx="4644008" cy="3600400"/>
          </a:xfrm>
          <a:prstGeom prst="rect">
            <a:avLst/>
          </a:prstGeom>
          <a:noFill/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 rot="19961597">
            <a:off x="829133" y="329093"/>
            <a:ext cx="6574504" cy="4838941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L’ abbraccio della croce raggiunge i cieli </a:t>
            </a:r>
            <a:b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rgbClr val="FF0000"/>
                </a:solidFill>
                <a:latin typeface="Comic Sans MS" pitchFamily="66" charset="0"/>
              </a:rPr>
              <a:t>quando noi scegliamo l’amore umile che sa riconciliarsi</a:t>
            </a:r>
            <a:r>
              <a:rPr lang="it-IT" dirty="0" smtClean="0">
                <a:solidFill>
                  <a:srgbClr val="FF0000"/>
                </a:solidFill>
              </a:rPr>
              <a:t>...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92080" y="980728"/>
            <a:ext cx="3672408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3200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Io sono il buon pastore, </a:t>
            </a:r>
            <a:r>
              <a:rPr lang="it-IT" sz="32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conosco</a:t>
            </a:r>
            <a:r>
              <a:rPr lang="it-IT" sz="3200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le mie pecore e le mie pecore conoscono me, così come il Padre conosce me e io conosco il Padre, e do la mia vita per le pecore (Gi 10).</a:t>
            </a:r>
            <a:endParaRPr lang="it-IT" sz="3200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3077" name="Picture 5" descr="http://upload.wikimedia.org/wikipedia/commons/2/23/Good_shepher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656236" cy="6381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xwebnews.com/wp-content/uploads/15_4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0" cy="685800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1331640" y="1916832"/>
            <a:ext cx="6912768" cy="341632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p3d extrusionH="57150">
              <a:bevelT w="57150" h="38100" prst="artDeco"/>
            </a:sp3d>
          </a:bodyPr>
          <a:lstStyle/>
          <a:p>
            <a:pPr algn="just">
              <a:buNone/>
            </a:pPr>
            <a:r>
              <a:rPr lang="it-IT" sz="3600" b="1" dirty="0" smtClean="0">
                <a:solidFill>
                  <a:srgbClr val="00B050"/>
                </a:solidFill>
                <a:latin typeface="Comic Sans MS" pitchFamily="66" charset="0"/>
              </a:rPr>
              <a:t>Rimanete</a:t>
            </a:r>
            <a:r>
              <a:rPr lang="it-IT" sz="3600" dirty="0" smtClean="0">
                <a:solidFill>
                  <a:srgbClr val="00B050"/>
                </a:solidFill>
                <a:latin typeface="Comic Sans MS" pitchFamily="66" charset="0"/>
              </a:rPr>
              <a:t> in me e io in voi. Come il tralcio non può portare frutto da se stesso se non rimane nella vite, così neanche voi se non rimanete in me </a:t>
            </a:r>
          </a:p>
          <a:p>
            <a:pPr algn="just">
              <a:buNone/>
            </a:pPr>
            <a:r>
              <a:rPr lang="it-IT" sz="3600" dirty="0" smtClean="0">
                <a:solidFill>
                  <a:srgbClr val="00B050"/>
                </a:solidFill>
                <a:latin typeface="Comic Sans MS" pitchFamily="66" charset="0"/>
              </a:rPr>
              <a:t>(</a:t>
            </a:r>
            <a:r>
              <a:rPr lang="it-IT" sz="3600" dirty="0" err="1" smtClean="0">
                <a:solidFill>
                  <a:srgbClr val="00B050"/>
                </a:solidFill>
                <a:latin typeface="Comic Sans MS" pitchFamily="66" charset="0"/>
              </a:rPr>
              <a:t>Gv</a:t>
            </a:r>
            <a:r>
              <a:rPr lang="it-IT" sz="3600" dirty="0" smtClean="0">
                <a:solidFill>
                  <a:srgbClr val="00B050"/>
                </a:solidFill>
                <a:latin typeface="Comic Sans MS" pitchFamily="66" charset="0"/>
              </a:rPr>
              <a:t> 15).</a:t>
            </a:r>
            <a:endParaRPr lang="it-IT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rocifissione : Stazione 14 della Croce - Gesù è deposto nel sepolcro e coperto di inc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4680520" cy="3960440"/>
          </a:xfrm>
          <a:prstGeom prst="rect">
            <a:avLst/>
          </a:prstGeom>
          <a:noFill/>
        </p:spPr>
      </p:pic>
      <p:pic>
        <p:nvPicPr>
          <p:cNvPr id="9" name="Picture 4" descr="C:\Users\Padre Armando\Pictures\spirito santo mosaico.jpg"/>
          <p:cNvPicPr>
            <a:picLocks noChangeAspect="1" noChangeArrowheads="1"/>
          </p:cNvPicPr>
          <p:nvPr/>
        </p:nvPicPr>
        <p:blipFill>
          <a:blip r:embed="rId4" cstate="print">
            <a:lum bright="3000"/>
          </a:blip>
          <a:srcRect/>
          <a:stretch>
            <a:fillRect/>
          </a:stretch>
        </p:blipFill>
        <p:spPr bwMode="auto">
          <a:xfrm rot="19497146">
            <a:off x="1345495" y="91485"/>
            <a:ext cx="2760823" cy="5228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asellaDiTesto 7"/>
          <p:cNvSpPr txBox="1"/>
          <p:nvPr/>
        </p:nvSpPr>
        <p:spPr>
          <a:xfrm>
            <a:off x="2879304" y="18864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9600" b="1" dirty="0" smtClean="0">
                <a:ln/>
                <a:solidFill>
                  <a:schemeClr val="accent3"/>
                </a:solidFill>
              </a:rPr>
              <a:t>Pentecoste</a:t>
            </a:r>
            <a:endParaRPr lang="it-IT" sz="9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“Nell’ultimo giorno, il grande giorno della festa, Gesù, ritto in piedi, gridò: «Se qualcuno ha sete, venga a me, e beva chi crede in me. Come dice la Scrittura: dal suo grembo sgorgheranno fiumi di acqua viva». Questo egli disse dello Spirito che avrebbero ricevuto i credenti in lui (</a:t>
            </a:r>
            <a:r>
              <a:rPr lang="it-IT" sz="2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Gv</a:t>
            </a:r>
            <a:r>
              <a:rPr lang="it-IT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7, 37-38).</a:t>
            </a:r>
            <a:endParaRPr lang="it-IT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2" descr="crocifissione : Attraversare in ma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52736"/>
            <a:ext cx="4788024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9569236">
            <a:off x="-161658" y="135313"/>
            <a:ext cx="4374268" cy="2877148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La dinamica del</a:t>
            </a:r>
            <a:br>
              <a:rPr lang="it-IT" sz="2400" dirty="0" smtClean="0">
                <a:latin typeface="Comic Sans MS" pitchFamily="66" charset="0"/>
              </a:rPr>
            </a:br>
            <a:r>
              <a:rPr lang="it-IT" sz="2400" dirty="0" smtClean="0">
                <a:latin typeface="Comic Sans MS" pitchFamily="66" charset="0"/>
              </a:rPr>
              <a:t> non perdono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4653136"/>
            <a:ext cx="5867400" cy="1648432"/>
          </a:xfrm>
        </p:spPr>
        <p:txBody>
          <a:bodyPr>
            <a:normAutofit fontScale="70000" lnSpcReduction="20000"/>
          </a:bodyPr>
          <a:lstStyle/>
          <a:p>
            <a:r>
              <a:rPr lang="it-IT" sz="3800" dirty="0" smtClean="0">
                <a:latin typeface="Comic Sans MS" pitchFamily="66" charset="0"/>
              </a:rPr>
              <a:t>Il non abbraccio provoca la ferita, dalla ferita il risentimento, dal risentimento il dolore che alimenta la ferita e l’amplifica</a:t>
            </a:r>
            <a:r>
              <a:rPr lang="it-IT" dirty="0" smtClean="0"/>
              <a:t>...</a:t>
            </a:r>
          </a:p>
          <a:p>
            <a:endParaRPr lang="it-IT" dirty="0"/>
          </a:p>
        </p:txBody>
      </p:sp>
      <p:pic>
        <p:nvPicPr>
          <p:cNvPr id="2058" name="Picture 10" descr="https://encrypted-tbn3.gstatic.com/images?q=tbn:ANd9GcSkfCVlXHHd5TvbM40NiRu9xlpxN2Z-Okxnaoxe4FyPGZMh79RB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l="1334" r="1334"/>
          <a:stretch>
            <a:fillRect/>
          </a:stretch>
        </p:blipFill>
        <p:spPr bwMode="auto">
          <a:xfrm>
            <a:off x="3491880" y="836712"/>
            <a:ext cx="5029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 build="p"/>
      <p:bldP spid="4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9" descr="gesù risorto croce rup.jpg"/>
          <p:cNvPicPr>
            <a:picLocks noChangeAspect="1"/>
          </p:cNvPicPr>
          <p:nvPr/>
        </p:nvPicPr>
        <p:blipFill>
          <a:blip r:embed="rId2" cstate="print">
            <a:lum bright="3000"/>
          </a:blip>
          <a:stretch>
            <a:fillRect/>
          </a:stretch>
        </p:blipFill>
        <p:spPr>
          <a:xfrm>
            <a:off x="323527" y="548680"/>
            <a:ext cx="6768753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512" y="3861048"/>
            <a:ext cx="8568952" cy="2376264"/>
          </a:xfrm>
          <a:solidFill>
            <a:schemeClr val="bg2"/>
          </a:solidFill>
          <a:ln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solidFill>
                  <a:srgbClr val="FF0000"/>
                </a:solidFill>
                <a:effectLst/>
              </a:rPr>
              <a:t>Dio ha disteso le sue mani ed ha abbracciato l’universo</a:t>
            </a:r>
            <a:endParaRPr lang="it-IT" sz="48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93096"/>
            <a:ext cx="8458200" cy="256490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3"/>
                </a:solidFill>
                <a:latin typeface="Comic Sans MS" pitchFamily="66" charset="0"/>
              </a:rPr>
              <a:t/>
            </a:r>
            <a:br>
              <a:rPr lang="it-IT" dirty="0" smtClean="0">
                <a:solidFill>
                  <a:schemeClr val="accent3"/>
                </a:solidFill>
                <a:latin typeface="Comic Sans MS" pitchFamily="66" charset="0"/>
              </a:rPr>
            </a:br>
            <a:r>
              <a:rPr lang="it-IT" dirty="0" smtClean="0">
                <a:solidFill>
                  <a:schemeClr val="accent3"/>
                </a:solidFill>
                <a:latin typeface="Comic Sans MS" pitchFamily="66" charset="0"/>
              </a:rPr>
              <a:t>Non ci può essere vero perdono se non come atto disinteressato libero e liberale che sgorga da un cuore grande capace di andare al di là del male ricevuto.</a:t>
            </a:r>
            <a:endParaRPr lang="it-IT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2"/>
          </p:nvPr>
        </p:nvSpPr>
        <p:spPr>
          <a:xfrm>
            <a:off x="0" y="692696"/>
            <a:ext cx="3547865" cy="3600400"/>
          </a:xfrm>
        </p:spPr>
        <p:txBody>
          <a:bodyPr>
            <a:noAutofit/>
          </a:bodyPr>
          <a:lstStyle/>
          <a:p>
            <a:r>
              <a:rPr lang="it-IT" sz="4400" dirty="0" smtClean="0">
                <a:solidFill>
                  <a:schemeClr val="accent3"/>
                </a:solidFill>
                <a:latin typeface="Comic Sans MS" pitchFamily="66" charset="0"/>
              </a:rPr>
              <a:t>L’etica del perdono</a:t>
            </a:r>
            <a:br>
              <a:rPr lang="it-IT" sz="4400" dirty="0" smtClean="0">
                <a:solidFill>
                  <a:schemeClr val="accent3"/>
                </a:solidFill>
                <a:latin typeface="Comic Sans MS" pitchFamily="66" charset="0"/>
              </a:rPr>
            </a:br>
            <a:r>
              <a:rPr lang="it-IT" sz="4400" dirty="0" smtClean="0">
                <a:solidFill>
                  <a:schemeClr val="accent3"/>
                </a:solidFill>
                <a:latin typeface="Comic Sans MS" pitchFamily="66" charset="0"/>
              </a:rPr>
              <a:t> è l’etica dell’offrire</a:t>
            </a:r>
            <a:endParaRPr lang="it-IT" sz="4400" dirty="0"/>
          </a:p>
        </p:txBody>
      </p:sp>
      <p:pic>
        <p:nvPicPr>
          <p:cNvPr id="6" name="Braccialetti Rossi - Prima Puntata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260648"/>
            <a:ext cx="5724128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2" grpId="0"/>
      <p:bldP spid="2" grpId="1"/>
      <p:bldP spid="5" grpId="0" build="p"/>
      <p:bldP spid="5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 rot="21112519">
            <a:off x="0" y="558924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it-IT" sz="2800" dirty="0" smtClean="0">
                <a:latin typeface="Comic Sans MS" pitchFamily="66" charset="0"/>
              </a:rPr>
              <a:t>   Ed è come la sua concreta “celebrazione”</a:t>
            </a:r>
            <a:br>
              <a:rPr lang="it-IT" sz="2800" dirty="0" smtClean="0">
                <a:latin typeface="Comic Sans MS" pitchFamily="66" charset="0"/>
              </a:rPr>
            </a:br>
            <a:endParaRPr lang="it-IT" sz="2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764704"/>
            <a:ext cx="3686944" cy="4680520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Nella riconciliazione </a:t>
            </a:r>
          </a:p>
          <a:p>
            <a:r>
              <a:rPr lang="it-IT" sz="3600" dirty="0" smtClean="0">
                <a:latin typeface="Comic Sans MS" pitchFamily="66" charset="0"/>
              </a:rPr>
              <a:t>il gesto dell’abbraccio risulta particolarmente significativo</a:t>
            </a:r>
          </a:p>
        </p:txBody>
      </p:sp>
      <p:pic>
        <p:nvPicPr>
          <p:cNvPr id="7170" name="Picture 2" descr="https://encrypted-tbn2.gstatic.com/images?q=tbn:ANd9GcSJuGBpwn4wi5Or3NhO3SjOaXziJ697l-RZ4VdJwvuoAcd8FgW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802" r="10802"/>
          <a:stretch>
            <a:fillRect/>
          </a:stretch>
        </p:blipFill>
        <p:spPr bwMode="auto">
          <a:xfrm>
            <a:off x="4114800" y="836712"/>
            <a:ext cx="5029200" cy="417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3.gstatic.com/images?q=tbn:ANd9GcRXpnPhk2xtzpGrj-haqRmlpgKDeZiJZiq6jR8vq04JGM2xOcyYz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591" b="4591"/>
          <a:stretch>
            <a:fillRect/>
          </a:stretch>
        </p:blipFill>
        <p:spPr bwMode="auto">
          <a:xfrm>
            <a:off x="2411760" y="0"/>
            <a:ext cx="6732240" cy="5013176"/>
          </a:xfrm>
          <a:prstGeom prst="rect">
            <a:avLst/>
          </a:prstGeom>
          <a:noFill/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5085184"/>
            <a:ext cx="8223448" cy="1772816"/>
          </a:xfrm>
        </p:spPr>
        <p:txBody>
          <a:bodyPr>
            <a:noAutofit/>
          </a:bodyPr>
          <a:lstStyle/>
          <a:p>
            <a:pPr marL="514350" indent="-514350"/>
            <a:r>
              <a:rPr lang="it-IT" sz="3200" dirty="0" smtClean="0">
                <a:solidFill>
                  <a:srgbClr val="C00000"/>
                </a:solidFill>
                <a:latin typeface="Comic Sans MS" pitchFamily="66" charset="0"/>
              </a:rPr>
              <a:t>    Un perdono che non è celebrato con l’abbraccio riconciliante può rimanere indifferente o invisibile...</a:t>
            </a:r>
            <a:endParaRPr lang="it-IT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3203848" cy="4869160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L’abbraccio lo rende visibile 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e lo garantisce per il futuro</a:t>
            </a:r>
            <a:endParaRPr lang="it-IT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2966864" cy="4104456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Non </a:t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/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>basta il </a:t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/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>sentimento </a:t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/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>interiore </a:t>
            </a:r>
            <a:br>
              <a:rPr lang="it-IT" sz="2800" dirty="0" smtClean="0">
                <a:latin typeface="Comic Sans MS" pitchFamily="66" charset="0"/>
              </a:rPr>
            </a:br>
            <a:endParaRPr lang="it-IT" sz="2800" dirty="0">
              <a:latin typeface="Comic Sans MS" pitchFamily="66" charset="0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8763000" cy="992126"/>
          </a:xfrm>
        </p:spPr>
        <p:txBody>
          <a:bodyPr>
            <a:no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si richiede un programma che conduca a nuovi stili di vita</a:t>
            </a:r>
            <a:endParaRPr lang="it-IT" sz="3600" dirty="0"/>
          </a:p>
        </p:txBody>
      </p:sp>
      <p:pic>
        <p:nvPicPr>
          <p:cNvPr id="3074" name="Picture 2" descr="https://encrypted-tbn2.gstatic.com/images?q=tbn:ANd9GcQUjD9xDeDcoNW0JTzwmwgziOz8qeYEIc9rAGPyWTjWQyuPHCk3tQ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4205" b="24205"/>
          <a:stretch>
            <a:fillRect/>
          </a:stretch>
        </p:blipFill>
        <p:spPr bwMode="auto">
          <a:xfrm>
            <a:off x="3131840" y="332656"/>
            <a:ext cx="576064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5867400" cy="522288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             Quattro fasi</a:t>
            </a:r>
            <a:endParaRPr lang="it-IT" sz="3200" dirty="0">
              <a:latin typeface="Comic Sans MS" pitchFamily="66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0" y="980728"/>
            <a:ext cx="9540552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La decisione di volersi riconciliare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La verifica delle situazioni esaminando episodi e torti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La decantazione come tempo di pazienza e di attesa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Il far credito 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superando il rifiuto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 e facendo 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rinascere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Comic Sans MS" pitchFamily="66" charset="0"/>
              </a:rPr>
              <a:t>la fiducia</a:t>
            </a:r>
          </a:p>
          <a:p>
            <a:endParaRPr lang="it-IT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31" name="Picture 7" descr="https://encrypted-tbn2.gstatic.com/images?q=tbn:ANd9GcRDZNr_PBfqe9bXbmLXH_22cEuIkptyk8s5Z4QOARDIT7f6z34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384" r="2384"/>
          <a:stretch>
            <a:fillRect/>
          </a:stretch>
        </p:blipFill>
        <p:spPr bwMode="auto">
          <a:xfrm>
            <a:off x="3419872" y="2636913"/>
            <a:ext cx="5724128" cy="3888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9675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Nell’atto della comunione eucaristica si accoglie nelle mani il corpo di Cristo e lo si porta alla bocca in un incontro che si fa abbraccio di fede tra il Risorto e il credente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0" y="1412776"/>
            <a:ext cx="8532440" cy="5445224"/>
          </a:xfrm>
        </p:spPr>
        <p:txBody>
          <a:bodyPr>
            <a:normAutofit fontScale="40000" lnSpcReduction="20000"/>
          </a:bodyPr>
          <a:lstStyle/>
          <a:p>
            <a:r>
              <a:rPr lang="it-IT" sz="5100" dirty="0" smtClean="0">
                <a:latin typeface="Comic Sans MS" pitchFamily="66" charset="0"/>
              </a:rPr>
              <a:t>L’abbraccio eucaristico </a:t>
            </a:r>
          </a:p>
          <a:p>
            <a:r>
              <a:rPr lang="it-IT" sz="5100" dirty="0" smtClean="0">
                <a:latin typeface="Comic Sans MS" pitchFamily="66" charset="0"/>
              </a:rPr>
              <a:t>fa entrare in Cristo </a:t>
            </a:r>
          </a:p>
          <a:p>
            <a:r>
              <a:rPr lang="it-IT" sz="5100" dirty="0" smtClean="0">
                <a:latin typeface="Comic Sans MS" pitchFamily="66" charset="0"/>
              </a:rPr>
              <a:t>e trasforma </a:t>
            </a:r>
          </a:p>
          <a:p>
            <a:endParaRPr lang="it-IT" sz="2800" dirty="0" smtClean="0">
              <a:latin typeface="Comic Sans MS" pitchFamily="66" charset="0"/>
            </a:endParaRPr>
          </a:p>
          <a:p>
            <a:endParaRPr lang="it-IT" dirty="0" smtClean="0"/>
          </a:p>
          <a:p>
            <a:endParaRPr lang="it-IT" sz="3200" dirty="0" smtClean="0">
              <a:latin typeface="Comic Sans MS" pitchFamily="66" charset="0"/>
            </a:endParaRPr>
          </a:p>
          <a:p>
            <a:endParaRPr lang="it-IT" sz="3200" dirty="0" smtClean="0">
              <a:latin typeface="Comic Sans MS" pitchFamily="66" charset="0"/>
            </a:endParaRPr>
          </a:p>
          <a:p>
            <a:r>
              <a:rPr lang="it-IT" sz="5100" dirty="0" smtClean="0">
                <a:latin typeface="Comic Sans MS" pitchFamily="66" charset="0"/>
              </a:rPr>
              <a:t>“</a:t>
            </a:r>
            <a:r>
              <a:rPr lang="it-IT" sz="6000" dirty="0" smtClean="0">
                <a:latin typeface="Comic Sans MS" pitchFamily="66" charset="0"/>
              </a:rPr>
              <a:t>Io sono</a:t>
            </a:r>
          </a:p>
          <a:p>
            <a:r>
              <a:rPr lang="it-IT" sz="6000" dirty="0" smtClean="0">
                <a:latin typeface="Comic Sans MS" pitchFamily="66" charset="0"/>
              </a:rPr>
              <a:t> il nutrimento </a:t>
            </a:r>
          </a:p>
          <a:p>
            <a:r>
              <a:rPr lang="it-IT" sz="6000" dirty="0" smtClean="0">
                <a:latin typeface="Comic Sans MS" pitchFamily="66" charset="0"/>
              </a:rPr>
              <a:t>Degli uomini. </a:t>
            </a:r>
          </a:p>
          <a:p>
            <a:r>
              <a:rPr lang="it-IT" sz="6000" dirty="0" smtClean="0">
                <a:latin typeface="Comic Sans MS" pitchFamily="66" charset="0"/>
              </a:rPr>
              <a:t>Cresci e mi mangerai,</a:t>
            </a:r>
          </a:p>
          <a:p>
            <a:r>
              <a:rPr lang="it-IT" sz="6000" dirty="0" smtClean="0">
                <a:latin typeface="Comic Sans MS" pitchFamily="66" charset="0"/>
              </a:rPr>
              <a:t>Senza per questo </a:t>
            </a:r>
          </a:p>
          <a:p>
            <a:r>
              <a:rPr lang="it-IT" sz="6000" dirty="0" smtClean="0">
                <a:latin typeface="Comic Sans MS" pitchFamily="66" charset="0"/>
              </a:rPr>
              <a:t>trasformarmi in te,</a:t>
            </a:r>
          </a:p>
          <a:p>
            <a:r>
              <a:rPr lang="it-IT" sz="6000" dirty="0" smtClean="0">
                <a:latin typeface="Comic Sans MS" pitchFamily="66" charset="0"/>
              </a:rPr>
              <a:t>Come il nutrimento  </a:t>
            </a:r>
          </a:p>
          <a:p>
            <a:r>
              <a:rPr lang="it-IT" sz="6000" dirty="0" smtClean="0">
                <a:latin typeface="Comic Sans MS" pitchFamily="66" charset="0"/>
              </a:rPr>
              <a:t>della tua carne</a:t>
            </a:r>
          </a:p>
          <a:p>
            <a:r>
              <a:rPr lang="it-IT" sz="6000" dirty="0" smtClean="0">
                <a:latin typeface="Comic Sans MS" pitchFamily="66" charset="0"/>
              </a:rPr>
              <a:t>Ma tu ti trasformerai in me”</a:t>
            </a:r>
          </a:p>
          <a:p>
            <a:r>
              <a:rPr lang="it-IT" sz="6000" dirty="0" smtClean="0">
                <a:latin typeface="Comic Sans MS" pitchFamily="66" charset="0"/>
              </a:rPr>
              <a:t>                              (S. Agostino)</a:t>
            </a:r>
          </a:p>
        </p:txBody>
      </p:sp>
      <p:pic>
        <p:nvPicPr>
          <p:cNvPr id="48130" name="Picture 2" descr="https://encrypted-tbn1.gstatic.com/images?q=tbn:ANd9GcTlJ8zSbQ5T0Br2WJF5OShulof4EwAA9qRax4ky7qJqu0kyXCDU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832" r="3832"/>
          <a:stretch>
            <a:fillRect/>
          </a:stretch>
        </p:blipFill>
        <p:spPr bwMode="auto">
          <a:xfrm>
            <a:off x="3635896" y="1628800"/>
            <a:ext cx="550810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2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81000" y="5157192"/>
            <a:ext cx="8367464" cy="1700808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Comic Sans MS" pitchFamily="66" charset="0"/>
              </a:rPr>
              <a:t>e insieme camminiamo verso l’abbraccio escatologico dove non vi sarà più la morte. 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ne lutto, ne affanni, perché le cose di prima 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sono passate</a:t>
            </a:r>
            <a:br>
              <a:rPr lang="it-IT" dirty="0" smtClean="0">
                <a:latin typeface="Comic Sans MS" pitchFamily="66" charset="0"/>
              </a:rPr>
            </a:b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476672"/>
            <a:ext cx="3686944" cy="4392488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008000"/>
                </a:solidFill>
                <a:latin typeface="Comic Sans MS" pitchFamily="66" charset="0"/>
              </a:rPr>
              <a:t>Nella misura in cui </a:t>
            </a:r>
          </a:p>
          <a:p>
            <a:r>
              <a:rPr lang="it-IT" sz="3200" dirty="0" smtClean="0">
                <a:solidFill>
                  <a:srgbClr val="008000"/>
                </a:solidFill>
                <a:latin typeface="Comic Sans MS" pitchFamily="66" charset="0"/>
              </a:rPr>
              <a:t>ci si lascia abbracciare</a:t>
            </a:r>
          </a:p>
          <a:p>
            <a:r>
              <a:rPr lang="it-IT" sz="3200" dirty="0" smtClean="0">
                <a:solidFill>
                  <a:srgbClr val="008000"/>
                </a:solidFill>
                <a:latin typeface="Comic Sans MS" pitchFamily="66" charset="0"/>
              </a:rPr>
              <a:t> da Dio Trinità </a:t>
            </a:r>
          </a:p>
          <a:p>
            <a:r>
              <a:rPr lang="it-IT" sz="3200" dirty="0" smtClean="0">
                <a:solidFill>
                  <a:srgbClr val="008000"/>
                </a:solidFill>
                <a:latin typeface="Comic Sans MS" pitchFamily="66" charset="0"/>
              </a:rPr>
              <a:t>si diventa capaci </a:t>
            </a:r>
          </a:p>
          <a:p>
            <a:r>
              <a:rPr lang="it-IT" sz="3200" dirty="0" smtClean="0">
                <a:solidFill>
                  <a:srgbClr val="008000"/>
                </a:solidFill>
                <a:latin typeface="Comic Sans MS" pitchFamily="66" charset="0"/>
              </a:rPr>
              <a:t>di abbracci fraterni  </a:t>
            </a:r>
          </a:p>
        </p:txBody>
      </p:sp>
      <p:pic>
        <p:nvPicPr>
          <p:cNvPr id="46082" name="Picture 2" descr="https://encrypted-tbn1.gstatic.com/images?q=tbn:ANd9GcTE_tAc-dl301PbQi1aLMvuIOtNB_fTWXO-vW-14VQgFJEyqDVI4Q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0254" b="10254"/>
          <a:stretch>
            <a:fillRect/>
          </a:stretch>
        </p:blipFill>
        <p:spPr bwMode="auto">
          <a:xfrm>
            <a:off x="4114800" y="260648"/>
            <a:ext cx="5029200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it-IT" sz="5400" dirty="0" smtClean="0">
                <a:latin typeface="Comic Sans MS" pitchFamily="66" charset="0"/>
              </a:rPr>
              <a:t>BUON  PROSEGUIMENTO</a:t>
            </a:r>
            <a:endParaRPr lang="it-IT" sz="5400" dirty="0">
              <a:latin typeface="Comic Sans MS" pitchFamily="66" charset="0"/>
            </a:endParaRPr>
          </a:p>
        </p:txBody>
      </p:sp>
      <p:pic>
        <p:nvPicPr>
          <p:cNvPr id="1028" name="Picture 4" descr="http://www.casalanteri.it/Immagini/Fgs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404" b="5404"/>
          <a:stretch>
            <a:fillRect/>
          </a:stretch>
        </p:blipFill>
        <p:spPr bwMode="auto">
          <a:xfrm>
            <a:off x="683568" y="980729"/>
            <a:ext cx="7992888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1.gstatic.com/images?q=tbn:ANd9GcQDTTQwNuBzMMqz-Rg8Nks8k81yJ378phiw0QrbEg1f3bFUR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2448272" cy="6192688"/>
          </a:xfrm>
          <a:prstGeom prst="rect">
            <a:avLst/>
          </a:prstGeom>
          <a:noFill/>
        </p:spPr>
      </p:pic>
      <p:pic>
        <p:nvPicPr>
          <p:cNvPr id="11266" name="Picture 2" descr="crocifissione : un'immagine di Gesù sulla croce Archivio Fotografic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371600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solidFill>
                  <a:schemeClr val="accent4"/>
                </a:solidFill>
                <a:latin typeface="Comic Sans MS" pitchFamily="66" charset="0"/>
              </a:rPr>
              <a:t>l’abbraccio della croce</a:t>
            </a:r>
            <a:endParaRPr lang="it-IT" sz="4800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5339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800" dirty="0" smtClean="0">
                <a:solidFill>
                  <a:schemeClr val="bg1"/>
                </a:solidFill>
                <a:latin typeface="Comic Sans MS" pitchFamily="66" charset="0"/>
              </a:rPr>
              <a:t>Dio ha potuto </a:t>
            </a:r>
          </a:p>
          <a:p>
            <a:pPr>
              <a:buNone/>
            </a:pPr>
            <a:r>
              <a:rPr lang="it-IT" sz="4800" dirty="0" smtClean="0">
                <a:solidFill>
                  <a:schemeClr val="bg1"/>
                </a:solidFill>
                <a:latin typeface="Comic Sans MS" pitchFamily="66" charset="0"/>
              </a:rPr>
              <a:t>distendersi sulla </a:t>
            </a:r>
          </a:p>
          <a:p>
            <a:pPr>
              <a:buNone/>
            </a:pPr>
            <a:r>
              <a:rPr lang="it-IT" sz="4800" dirty="0" smtClean="0">
                <a:solidFill>
                  <a:schemeClr val="bg1"/>
                </a:solidFill>
                <a:latin typeface="Comic Sans MS" pitchFamily="66" charset="0"/>
              </a:rPr>
              <a:t>croce perché il </a:t>
            </a:r>
          </a:p>
          <a:p>
            <a:pPr>
              <a:buNone/>
            </a:pPr>
            <a:r>
              <a:rPr lang="it-IT" sz="4800" dirty="0" smtClean="0">
                <a:solidFill>
                  <a:schemeClr val="bg1"/>
                </a:solidFill>
                <a:latin typeface="Comic Sans MS" pitchFamily="66" charset="0"/>
              </a:rPr>
              <a:t>figlio ha assunto </a:t>
            </a:r>
          </a:p>
          <a:p>
            <a:pPr>
              <a:buNone/>
            </a:pPr>
            <a:r>
              <a:rPr lang="it-IT" sz="4800" dirty="0" smtClean="0">
                <a:solidFill>
                  <a:schemeClr val="bg1"/>
                </a:solidFill>
                <a:latin typeface="Comic Sans MS" pitchFamily="66" charset="0"/>
              </a:rPr>
              <a:t>un corpo umano</a:t>
            </a:r>
            <a:endParaRPr lang="it-IT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 rot="9876756" flipV="1">
            <a:off x="627962" y="1531451"/>
            <a:ext cx="4389646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latin typeface="Comic Sans MS" pitchFamily="66" charset="0"/>
              </a:rPr>
              <a:t>“la croce implica l’essere innalzati in alto con lo sguardo rivolto al cielo e richiede l’aprire le braccia in segno di accoglienza</a:t>
            </a:r>
            <a:r>
              <a:rPr lang="it-IT" sz="2000" b="1" dirty="0" smtClean="0">
                <a:solidFill>
                  <a:srgbClr val="FF0000"/>
                </a:solidFill>
              </a:rPr>
              <a:t>...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323528" y="0"/>
            <a:ext cx="4427984" cy="3501008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10191"/>
              </a:avLst>
            </a:prstTxWarp>
          </a:bodyPr>
          <a:lstStyle/>
          <a:p>
            <a:pPr algn="ctr" rtl="0"/>
            <a:endParaRPr lang="it-IT" sz="3600" b="1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rush Script MT"/>
            </a:endParaRPr>
          </a:p>
        </p:txBody>
      </p:sp>
      <p:pic>
        <p:nvPicPr>
          <p:cNvPr id="14338" name="Picture 2" descr="http://upload.wikimedia.org/wikipedia/commons/thumb/8/81/Anthonis_van_Dyck_081.jpg/89px-Anthonis_van_Dyck_0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5608" y="404664"/>
            <a:ext cx="3528392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81000" y="4365104"/>
            <a:ext cx="5867400" cy="2088232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/>
            </a:r>
            <a:br>
              <a:rPr lang="it-IT" sz="2800" dirty="0" smtClean="0">
                <a:latin typeface="Comic Sans MS" pitchFamily="66" charset="0"/>
              </a:rPr>
            </a:br>
            <a:r>
              <a:rPr lang="it-IT" sz="2800" dirty="0" smtClean="0">
                <a:latin typeface="Comic Sans MS" pitchFamily="66" charset="0"/>
              </a:rPr>
              <a:t>Il nostro segno di croce è nel nome del Padre e del Figlio e dello Spirito Santo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 rot="13210913" flipV="1">
            <a:off x="5466367" y="2133176"/>
            <a:ext cx="5219443" cy="2672559"/>
          </a:xfrm>
        </p:spPr>
        <p:txBody>
          <a:bodyPr>
            <a:normAutofit fontScale="85000" lnSpcReduction="20000"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Il segno </a:t>
            </a:r>
          </a:p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di un abbraccio</a:t>
            </a:r>
          </a:p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amante che </a:t>
            </a:r>
          </a:p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tocca ogni</a:t>
            </a:r>
          </a:p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 dimensione </a:t>
            </a:r>
          </a:p>
          <a:p>
            <a:r>
              <a:rPr lang="it-IT" sz="3200" dirty="0" smtClean="0">
                <a:solidFill>
                  <a:srgbClr val="FF0000"/>
                </a:solidFill>
                <a:latin typeface="Comic Sans MS" pitchFamily="66" charset="0"/>
              </a:rPr>
              <a:t>del corpo</a:t>
            </a:r>
            <a:endParaRPr lang="it-IT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9698" name="Picture 2" descr="crocifissione : libro con la crocifission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167" r="4167"/>
          <a:stretch>
            <a:fillRect/>
          </a:stretch>
        </p:blipFill>
        <p:spPr bwMode="auto">
          <a:xfrm>
            <a:off x="0" y="0"/>
            <a:ext cx="50292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upload.wikimedia.org/wikipedia/commons/thumb/1/1e/8693_-_Milano_-_San_Marco_-_Antonio_Busca%2C_Crocifissione_-_Foto_Giovanni_Dall%27Orto_14-Apr-2007_dett2.jpg/120px-8693_-_Milano_-_San_Marco_-_Antonio_Busca%2C_Crocifissione_-_Foto_Giovanni_Dall%27Orto_14-Apr-2007_dett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578" b="3578"/>
          <a:stretch>
            <a:fillRect/>
          </a:stretch>
        </p:blipFill>
        <p:spPr bwMode="auto">
          <a:xfrm>
            <a:off x="3635896" y="476672"/>
            <a:ext cx="5029200" cy="3657600"/>
          </a:xfrm>
          <a:prstGeom prst="rect">
            <a:avLst/>
          </a:prstGeom>
          <a:noFill/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 rot="10800000" flipV="1">
            <a:off x="0" y="692696"/>
            <a:ext cx="3635896" cy="2880320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Le quattro </a:t>
            </a:r>
            <a:br>
              <a:rPr lang="it-IT" sz="3600" dirty="0" smtClean="0">
                <a:latin typeface="Comic Sans MS" pitchFamily="66" charset="0"/>
              </a:rPr>
            </a:br>
            <a:r>
              <a:rPr lang="it-IT" sz="3600" dirty="0" smtClean="0">
                <a:latin typeface="Comic Sans MS" pitchFamily="66" charset="0"/>
              </a:rPr>
              <a:t/>
            </a:r>
            <a:br>
              <a:rPr lang="it-IT" sz="3600" dirty="0" smtClean="0">
                <a:latin typeface="Comic Sans MS" pitchFamily="66" charset="0"/>
              </a:rPr>
            </a:br>
            <a:r>
              <a:rPr lang="it-IT" sz="3600" dirty="0" smtClean="0">
                <a:latin typeface="Comic Sans MS" pitchFamily="66" charset="0"/>
              </a:rPr>
              <a:t>dimensioni </a:t>
            </a:r>
            <a:br>
              <a:rPr lang="it-IT" sz="3600" dirty="0" smtClean="0">
                <a:latin typeface="Comic Sans MS" pitchFamily="66" charset="0"/>
              </a:rPr>
            </a:br>
            <a:r>
              <a:rPr lang="it-IT" sz="3600" dirty="0" smtClean="0">
                <a:latin typeface="Comic Sans MS" pitchFamily="66" charset="0"/>
              </a:rPr>
              <a:t/>
            </a:r>
            <a:br>
              <a:rPr lang="it-IT" sz="3600" dirty="0" smtClean="0">
                <a:latin typeface="Comic Sans MS" pitchFamily="66" charset="0"/>
              </a:rPr>
            </a:br>
            <a:r>
              <a:rPr lang="it-IT" sz="3600" dirty="0" smtClean="0">
                <a:latin typeface="Comic Sans MS" pitchFamily="66" charset="0"/>
              </a:rPr>
              <a:t>della croce</a:t>
            </a:r>
            <a:endParaRPr lang="it-IT" sz="3600" dirty="0">
              <a:latin typeface="Comic Sans MS" pitchFamily="66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4581128"/>
            <a:ext cx="8367464" cy="227687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3"/>
                </a:solidFill>
                <a:latin typeface="Comic Sans MS" pitchFamily="66" charset="0"/>
              </a:rPr>
              <a:t>La larghezza è data dal legno sul quale le braccia di Gesù sono distese è il gesto di accoglienza che dice a noi il suo essere e il suo agire</a:t>
            </a:r>
            <a:endParaRPr lang="it-IT" sz="3600" dirty="0"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build="p"/>
      <p:bldP spid="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 rot="20519776">
            <a:off x="1026270" y="221897"/>
            <a:ext cx="3347082" cy="6475171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La lunghezza è il legno che scende verso il basso e sul quale pende il corpo di Gesù è vuole essere l’estensione totale dell’abbraccio del Redentore</a:t>
            </a:r>
            <a:endParaRPr lang="it-IT" sz="3200" dirty="0">
              <a:latin typeface="Comic Sans MS" pitchFamily="66" charset="0"/>
            </a:endParaRPr>
          </a:p>
        </p:txBody>
      </p:sp>
      <p:pic>
        <p:nvPicPr>
          <p:cNvPr id="6" name="Picture 2" descr="crocifissione : Crocifissi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76672"/>
            <a:ext cx="4427984" cy="59766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 rot="20758916">
            <a:off x="381000" y="548680"/>
            <a:ext cx="3326904" cy="554461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3"/>
                </a:solidFill>
                <a:latin typeface="Comic Sans MS" pitchFamily="66" charset="0"/>
              </a:rPr>
              <a:t>L’altezza è il legno proteso il alto su cui poggia il capo di Cristo segno di affidamento al Padre nell’effusione dello Spirito</a:t>
            </a:r>
            <a:endParaRPr lang="it-IT" dirty="0">
              <a:solidFill>
                <a:schemeClr val="accent3"/>
              </a:solidFill>
            </a:endParaRPr>
          </a:p>
        </p:txBody>
      </p:sp>
      <p:pic>
        <p:nvPicPr>
          <p:cNvPr id="11" name="Picture 2" descr="crocifissione : Corona di spine appeso intorno alla croce di Pasqu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84" r="484"/>
          <a:stretch>
            <a:fillRect/>
          </a:stretch>
        </p:blipFill>
        <p:spPr bwMode="auto">
          <a:xfrm>
            <a:off x="3707904" y="476672"/>
            <a:ext cx="50292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rocifissione : Silhouette di un uomo presso la Croce di Gesù.  Archivio Fotografic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 rot="20232600">
            <a:off x="1540279" y="227569"/>
            <a:ext cx="5124001" cy="5260065"/>
          </a:xfrm>
        </p:spPr>
        <p:txBody>
          <a:bodyPr/>
          <a:lstStyle/>
          <a:p>
            <a:r>
              <a:rPr lang="it-IT" sz="3200" dirty="0" smtClean="0">
                <a:solidFill>
                  <a:srgbClr val="00B0F0"/>
                </a:solidFill>
                <a:latin typeface="Comic Sans MS" pitchFamily="66" charset="0"/>
              </a:rPr>
              <a:t>La </a:t>
            </a:r>
            <a:r>
              <a:rPr lang="it-IT" sz="3600" dirty="0" smtClean="0">
                <a:solidFill>
                  <a:srgbClr val="00B0F0"/>
                </a:solidFill>
                <a:latin typeface="Comic Sans MS" pitchFamily="66" charset="0"/>
              </a:rPr>
              <a:t>profondità </a:t>
            </a:r>
          </a:p>
          <a:p>
            <a:r>
              <a:rPr lang="it-IT" sz="3600" dirty="0" smtClean="0">
                <a:solidFill>
                  <a:srgbClr val="00B0F0"/>
                </a:solidFill>
                <a:latin typeface="Comic Sans MS" pitchFamily="66" charset="0"/>
              </a:rPr>
              <a:t>e il legno piantato per terra che sostiene la croce</a:t>
            </a:r>
          </a:p>
          <a:p>
            <a:r>
              <a:rPr lang="it-IT" sz="3600" dirty="0" smtClean="0">
                <a:solidFill>
                  <a:srgbClr val="00B0F0"/>
                </a:solidFill>
                <a:latin typeface="Comic Sans MS" pitchFamily="66" charset="0"/>
              </a:rPr>
              <a:t> a indicare che </a:t>
            </a:r>
          </a:p>
          <a:p>
            <a:r>
              <a:rPr lang="it-IT" sz="3600" dirty="0" smtClean="0">
                <a:solidFill>
                  <a:srgbClr val="00B0F0"/>
                </a:solidFill>
                <a:latin typeface="Comic Sans MS" pitchFamily="66" charset="0"/>
              </a:rPr>
              <a:t>solo la morte di Gesù rende possibile la nostra risalita al Padre </a:t>
            </a:r>
            <a:endParaRPr lang="it-IT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2113</TotalTime>
  <Words>667</Words>
  <Application>Microsoft Office PowerPoint</Application>
  <PresentationFormat>Presentazione su schermo (4:3)</PresentationFormat>
  <Paragraphs>99</Paragraphs>
  <Slides>27</Slides>
  <Notes>6</Notes>
  <HiddenSlides>1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Terra</vt:lpstr>
      <vt:lpstr>L’abbraccio   della   croce</vt:lpstr>
      <vt:lpstr>Dio ha disteso le sue mani ed ha abbracciato l’universo</vt:lpstr>
      <vt:lpstr>l’abbraccio della croce</vt:lpstr>
      <vt:lpstr>Diapositiva 4</vt:lpstr>
      <vt:lpstr> Il nostro segno di croce è nel nome del Padre e del Figlio e dello Spirito Santo</vt:lpstr>
      <vt:lpstr>Le quattro   dimensioni   della croce</vt:lpstr>
      <vt:lpstr>Diapositiva 7</vt:lpstr>
      <vt:lpstr>Diapositiva 8</vt:lpstr>
      <vt:lpstr>Diapositiva 9</vt:lpstr>
      <vt:lpstr>Diapositiva 10</vt:lpstr>
      <vt:lpstr>Diapositiva 11</vt:lpstr>
      <vt:lpstr>La Chiesa è  chiamata ad  abbracciare Gesù deposto dalla croce  per divenire comunità accogliente </vt:lpstr>
      <vt:lpstr> La madre accoglie con infinita mestizia il figlio morto  il suo grembo è ampio pronto ad accogliere  il mondo intero il corpo di Cristo  non è rigido  ma dolcemente  adagiato  su Maria </vt:lpstr>
      <vt:lpstr>Diapositiva 14</vt:lpstr>
      <vt:lpstr>L’ abbraccio della croce raggiunge i cieli  quando noi scegliamo l’amore umile che sa riconciliarsi...</vt:lpstr>
      <vt:lpstr>Diapositiva 16</vt:lpstr>
      <vt:lpstr>Diapositiva 17</vt:lpstr>
      <vt:lpstr>Diapositiva 18</vt:lpstr>
      <vt:lpstr>La dinamica del  non perdono</vt:lpstr>
      <vt:lpstr> Non ci può essere vero perdono se non come atto disinteressato libero e liberale che sgorga da un cuore grande capace di andare al di là del male ricevuto.</vt:lpstr>
      <vt:lpstr>   Ed è come la sua concreta “celebrazione” </vt:lpstr>
      <vt:lpstr>L’abbraccio lo rende visibile  e lo garantisce per il futuro</vt:lpstr>
      <vt:lpstr>Non   basta il   sentimento   interiore  </vt:lpstr>
      <vt:lpstr>             Quattro fasi</vt:lpstr>
      <vt:lpstr>Nell’atto della comunione eucaristica si accoglie nelle mani il corpo di Cristo e lo si porta alla bocca in un incontro che si fa abbraccio di fede tra il Risorto e il credente</vt:lpstr>
      <vt:lpstr>e insieme camminiamo verso l’abbraccio escatologico dove non vi sarà più la morte.  ne lutto, ne affanni, perché le cose di prima  sono passate 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Padre Armando</dc:creator>
  <cp:lastModifiedBy>Padre Armando</cp:lastModifiedBy>
  <cp:revision>169</cp:revision>
  <dcterms:created xsi:type="dcterms:W3CDTF">2012-04-03T15:08:34Z</dcterms:created>
  <dcterms:modified xsi:type="dcterms:W3CDTF">2014-05-22T09:21:50Z</dcterms:modified>
</cp:coreProperties>
</file>