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Default Extension="tiff" ContentType="image/tiff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4034" r:id="rId1"/>
  </p:sldMasterIdLst>
  <p:notesMasterIdLst>
    <p:notesMasterId r:id="rId21"/>
  </p:notesMasterIdLst>
  <p:sldIdLst>
    <p:sldId id="270" r:id="rId2"/>
    <p:sldId id="271" r:id="rId3"/>
    <p:sldId id="285" r:id="rId4"/>
    <p:sldId id="286" r:id="rId5"/>
    <p:sldId id="273" r:id="rId6"/>
    <p:sldId id="275" r:id="rId7"/>
    <p:sldId id="277" r:id="rId8"/>
    <p:sldId id="279" r:id="rId9"/>
    <p:sldId id="269" r:id="rId10"/>
    <p:sldId id="276" r:id="rId11"/>
    <p:sldId id="290" r:id="rId12"/>
    <p:sldId id="258" r:id="rId13"/>
    <p:sldId id="281" r:id="rId14"/>
    <p:sldId id="282" r:id="rId15"/>
    <p:sldId id="284" r:id="rId16"/>
    <p:sldId id="283" r:id="rId17"/>
    <p:sldId id="287" r:id="rId18"/>
    <p:sldId id="288" r:id="rId19"/>
    <p:sldId id="289" r:id="rId2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CC66FF"/>
    <a:srgbClr val="FF6FCF"/>
    <a:srgbClr val="FF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6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B0CDB-73C4-C841-ACE7-CB545D87B2CA}" type="datetimeFigureOut">
              <a:rPr lang="it-IT" smtClean="0"/>
              <a:pPr/>
              <a:t>12-12-2013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1885F8-ADE2-2E4A-9CB5-A6A7BABD0717}" type="slidenum">
              <a:rPr lang="it-IT" smtClean="0"/>
              <a:pPr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B95C6-8AF4-415F-8E6E-307AF0032265}" type="datetimeFigureOut">
              <a:rPr lang="it-IT" smtClean="0"/>
              <a:pPr/>
              <a:t>12-12-2013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‹n.›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B95C6-8AF4-415F-8E6E-307AF0032265}" type="datetimeFigureOut">
              <a:rPr lang="it-IT" smtClean="0"/>
              <a:pPr/>
              <a:t>12-12-2013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C42E0-2268-4D9F-B627-3AD1B932B9E0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B95C6-8AF4-415F-8E6E-307AF0032265}" type="datetimeFigureOut">
              <a:rPr lang="it-IT" smtClean="0"/>
              <a:pPr/>
              <a:t>12-12-2013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C42E0-2268-4D9F-B627-3AD1B932B9E0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B95C6-8AF4-415F-8E6E-307AF0032265}" type="datetimeFigureOut">
              <a:rPr lang="it-IT" smtClean="0"/>
              <a:pPr/>
              <a:t>12-12-2013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C42E0-2268-4D9F-B627-3AD1B932B9E0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B95C6-8AF4-415F-8E6E-307AF0032265}" type="datetimeFigureOut">
              <a:rPr lang="it-IT" smtClean="0"/>
              <a:pPr/>
              <a:t>12-12-2013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B95C6-8AF4-415F-8E6E-307AF0032265}" type="datetimeFigureOut">
              <a:rPr lang="it-IT" smtClean="0"/>
              <a:pPr/>
              <a:t>12-12-2013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C42E0-2268-4D9F-B627-3AD1B932B9E0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B95C6-8AF4-415F-8E6E-307AF0032265}" type="datetimeFigureOut">
              <a:rPr lang="it-IT" smtClean="0"/>
              <a:pPr/>
              <a:t>12-12-2013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C42E0-2268-4D9F-B627-3AD1B932B9E0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B95C6-8AF4-415F-8E6E-307AF0032265}" type="datetimeFigureOut">
              <a:rPr lang="it-IT" smtClean="0"/>
              <a:pPr/>
              <a:t>12-12-2013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C42E0-2268-4D9F-B627-3AD1B932B9E0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B95C6-8AF4-415F-8E6E-307AF0032265}" type="datetimeFigureOut">
              <a:rPr lang="it-IT" smtClean="0"/>
              <a:pPr/>
              <a:t>12-12-2013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C42E0-2268-4D9F-B627-3AD1B932B9E0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B95C6-8AF4-415F-8E6E-307AF0032265}" type="datetimeFigureOut">
              <a:rPr lang="it-IT" smtClean="0"/>
              <a:pPr/>
              <a:t>12-12-2013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‹n.›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B95C6-8AF4-415F-8E6E-307AF0032265}" type="datetimeFigureOut">
              <a:rPr lang="it-IT" smtClean="0"/>
              <a:pPr/>
              <a:t>12-12-2013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C42E0-2268-4D9F-B627-3AD1B932B9E0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B95C6-8AF4-415F-8E6E-307AF0032265}" type="datetimeFigureOut">
              <a:rPr lang="it-IT" smtClean="0"/>
              <a:pPr/>
              <a:t>12-12-2013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C42E0-2268-4D9F-B627-3AD1B932B9E0}" type="slidenum">
              <a:rPr lang="it-IT" smtClean="0"/>
              <a:pPr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/>
          <p:cNvPicPr>
            <a:picLocks noChangeAspect="1"/>
          </p:cNvPicPr>
          <p:nvPr/>
        </p:nvPicPr>
        <p:blipFill>
          <a:blip r:embed="rId2">
            <a:alphaModFix amt="90000"/>
            <a:lum contrast="41000"/>
          </a:blip>
          <a:stretch>
            <a:fillRect/>
          </a:stretch>
        </p:blipFill>
        <p:spPr>
          <a:xfrm>
            <a:off x="1143000" y="0"/>
            <a:ext cx="6705600" cy="681989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egnaposto testo 9"/>
          <p:cNvSpPr>
            <a:spLocks noGrp="1"/>
          </p:cNvSpPr>
          <p:nvPr>
            <p:ph type="body" sz="half" idx="2"/>
          </p:nvPr>
        </p:nvSpPr>
        <p:spPr>
          <a:xfrm>
            <a:off x="533400" y="1600200"/>
            <a:ext cx="8305800" cy="3168869"/>
          </a:xfrm>
        </p:spPr>
        <p:txBody>
          <a:bodyPr>
            <a:noAutofit/>
          </a:bodyPr>
          <a:lstStyle/>
          <a:p>
            <a:pPr algn="ctr"/>
            <a:r>
              <a:rPr lang="it-IT" sz="110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Capitals"/>
                <a:cs typeface="Capitals"/>
              </a:rPr>
              <a:t>L’anno liturgico</a:t>
            </a:r>
            <a:endParaRPr lang="it-IT" sz="110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Capitals"/>
              <a:cs typeface="Capital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28600" y="533400"/>
            <a:ext cx="89154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600" b="1" dirty="0" smtClean="0"/>
              <a:t>A partire dal Triduo pasquale, come dalla sua fonte di luce, il tempo nuovo della risurrezione permea tutto l’anno liturgico del suo splendore. Progressivamente, da un versante e dall’altro di questa fonte, l’anno è trasfigurato dalla liturgia (</a:t>
            </a:r>
            <a:r>
              <a:rPr lang="it-IT" sz="4600" b="1" dirty="0" err="1" smtClean="0"/>
              <a:t>ccc</a:t>
            </a:r>
            <a:r>
              <a:rPr lang="it-IT" sz="4600" b="1" dirty="0" smtClean="0"/>
              <a:t> 1168).</a:t>
            </a:r>
            <a:endParaRPr lang="it-IT" sz="4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28600" y="533400"/>
            <a:ext cx="89154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7600" b="1" dirty="0" smtClean="0"/>
              <a:t>L’anno liturgico è il dispiegarsi dei diversi aspetti dell’unico mistero pasquale </a:t>
            </a:r>
          </a:p>
          <a:p>
            <a:pPr algn="ctr"/>
            <a:r>
              <a:rPr lang="it-IT" sz="7600" b="1" dirty="0" smtClean="0"/>
              <a:t>(</a:t>
            </a:r>
            <a:r>
              <a:rPr lang="it-IT" sz="7600" b="1" dirty="0" err="1" smtClean="0"/>
              <a:t>ccc</a:t>
            </a:r>
            <a:r>
              <a:rPr lang="it-IT" sz="7600" b="1" dirty="0" smtClean="0"/>
              <a:t> 1171).</a:t>
            </a:r>
            <a:endParaRPr lang="it-IT" sz="7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550" y="0"/>
            <a:ext cx="39116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lum bright="15000" contrast="17000"/>
          </a:blip>
          <a:stretch>
            <a:fillRect/>
          </a:stretch>
        </p:blipFill>
        <p:spPr>
          <a:xfrm>
            <a:off x="717550" y="571500"/>
            <a:ext cx="77089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550" y="0"/>
            <a:ext cx="39116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lum bright="12000" contrast="23000"/>
          </a:blip>
          <a:stretch>
            <a:fillRect/>
          </a:stretch>
        </p:blipFill>
        <p:spPr>
          <a:xfrm>
            <a:off x="742950" y="374650"/>
            <a:ext cx="7658100" cy="6108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lum bright="9000" contrast="6000"/>
          </a:blip>
          <a:stretch>
            <a:fillRect/>
          </a:stretch>
        </p:blipFill>
        <p:spPr>
          <a:xfrm>
            <a:off x="717550" y="730250"/>
            <a:ext cx="7708900" cy="539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550" y="0"/>
            <a:ext cx="39116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lum bright="17000"/>
          </a:blip>
          <a:stretch>
            <a:fillRect/>
          </a:stretch>
        </p:blipFill>
        <p:spPr>
          <a:xfrm>
            <a:off x="717550" y="571500"/>
            <a:ext cx="77089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572000" y="0"/>
            <a:ext cx="4572000" cy="6801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800" b="1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algn="ctr"/>
            <a:r>
              <a:rPr lang="it-IT" sz="2900" b="1" i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Prefazio di </a:t>
            </a:r>
            <a:r>
              <a:rPr lang="it-IT" sz="2900" b="1" i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Natale</a:t>
            </a:r>
          </a:p>
          <a:p>
            <a:pPr algn="ctr"/>
            <a:endParaRPr lang="it-IT" sz="1500" b="1" i="1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algn="ctr"/>
            <a:r>
              <a:rPr lang="it-IT" sz="24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E</a:t>
            </a:r>
            <a:r>
              <a:rPr lang="it-IT" sz="24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’ veramente cosa buona e giusta, nostro dovere e fonte di salvezza, lodarti e ringraziarti sempre per i tuoi benefici, Dio onnipotente ed eterno, per Cristo nostro Signore.</a:t>
            </a:r>
          </a:p>
          <a:p>
            <a:pPr algn="ctr"/>
            <a:r>
              <a:rPr lang="it-IT" sz="24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Nel mistero adorabile del Natale, egli, Verbo invisibile, apparve visibilmente nella nostra carne, e generato prima dei secoli, cominciò ad esistere nel tempo, per assumere in sé tutto il creato e sollevarlo dalla sua caduta, per reintegrare l’universo nel tuo disegno, o Padre, e ricondurre a te l’umanità dispersa.</a:t>
            </a:r>
            <a:endParaRPr lang="it-IT" sz="2400" b="1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lum bright="6000" contrast="35000"/>
          </a:blip>
          <a:srcRect/>
          <a:stretch>
            <a:fillRect/>
          </a:stretch>
        </p:blipFill>
        <p:spPr bwMode="auto">
          <a:xfrm>
            <a:off x="0" y="381000"/>
            <a:ext cx="4835029" cy="627713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lum bright="3000" contrast="6000"/>
          </a:blip>
          <a:stretch>
            <a:fillRect/>
          </a:stretch>
        </p:blipFill>
        <p:spPr>
          <a:xfrm>
            <a:off x="0" y="0"/>
            <a:ext cx="9093200" cy="5372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12000" contrast="6000"/>
          </a:blip>
          <a:stretch>
            <a:fillRect/>
          </a:stretch>
        </p:blipFill>
        <p:spPr>
          <a:xfrm>
            <a:off x="-5639" y="0"/>
            <a:ext cx="914963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lum bright="26000"/>
          </a:blip>
          <a:stretch>
            <a:fillRect/>
          </a:stretch>
        </p:blipFill>
        <p:spPr>
          <a:xfrm>
            <a:off x="0" y="0"/>
            <a:ext cx="9144000" cy="685921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66800" y="304800"/>
            <a:ext cx="746760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6500" b="1" dirty="0" smtClean="0">
                <a:ea typeface="Verdana"/>
                <a:cs typeface="Verdana"/>
              </a:rPr>
              <a:t>Ringraziamo con gioia il Padre che ci ha messi in grado di partecipare alla sorte dei santi nella luce</a:t>
            </a:r>
            <a:r>
              <a:rPr lang="it-IT" sz="3800" b="1" dirty="0" smtClean="0">
                <a:ea typeface="Verdana"/>
                <a:cs typeface="Verdana"/>
              </a:rPr>
              <a:t> </a:t>
            </a:r>
          </a:p>
          <a:p>
            <a:pPr algn="r"/>
            <a:r>
              <a:rPr lang="it-IT" sz="4900" b="1" dirty="0" smtClean="0">
                <a:ea typeface="Verdana"/>
                <a:cs typeface="Verdana"/>
              </a:rPr>
              <a:t>(</a:t>
            </a:r>
            <a:r>
              <a:rPr lang="it-IT" sz="4900" b="1" dirty="0" err="1" smtClean="0">
                <a:ea typeface="Verdana"/>
                <a:cs typeface="Verdana"/>
              </a:rPr>
              <a:t>Col 1, 12</a:t>
            </a:r>
            <a:r>
              <a:rPr lang="it-IT" sz="4900" b="1" dirty="0" smtClean="0">
                <a:ea typeface="Verdana"/>
                <a:cs typeface="Verdana"/>
              </a:rPr>
              <a:t>)</a:t>
            </a:r>
            <a:r>
              <a:rPr lang="it-IT" sz="2900" b="1" dirty="0" smtClean="0">
                <a:ea typeface="Verdana"/>
                <a:cs typeface="Verdana"/>
              </a:rPr>
              <a:t>.</a:t>
            </a:r>
            <a:endParaRPr lang="en-US" sz="29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lum bright="26000"/>
          </a:blip>
          <a:stretch>
            <a:fillRect/>
          </a:stretch>
        </p:blipFill>
        <p:spPr>
          <a:xfrm>
            <a:off x="0" y="0"/>
            <a:ext cx="9144000" cy="685921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5500" b="1" dirty="0" smtClean="0">
                <a:ea typeface="Verdana"/>
                <a:cs typeface="Verdana"/>
              </a:rPr>
              <a:t> Nella liturgia terrena noi partecipiamo per anticipazione alla liturgia celeste che viene celebrata nella santa città di Gerusalemme, verso la quale tendiamo come </a:t>
            </a:r>
            <a:r>
              <a:rPr lang="it-IT" sz="5500" b="1" dirty="0" err="1" smtClean="0">
                <a:ea typeface="Verdana"/>
                <a:cs typeface="Verdana"/>
              </a:rPr>
              <a:t>pellegrini…</a:t>
            </a:r>
            <a:endParaRPr lang="it-IT" sz="5500" b="1" dirty="0" smtClean="0">
              <a:ea typeface="Verdana"/>
              <a:cs typeface="Verdana"/>
            </a:endParaRPr>
          </a:p>
          <a:p>
            <a:pPr algn="r"/>
            <a:r>
              <a:rPr lang="it-IT" sz="5500" b="1" dirty="0" smtClean="0">
                <a:ea typeface="Verdana"/>
                <a:cs typeface="Verdana"/>
              </a:rPr>
              <a:t>(SC </a:t>
            </a:r>
            <a:r>
              <a:rPr lang="it-IT" sz="5500" b="1" dirty="0" err="1" smtClean="0">
                <a:ea typeface="Verdana"/>
                <a:cs typeface="Verdana"/>
              </a:rPr>
              <a:t>8</a:t>
            </a:r>
            <a:r>
              <a:rPr lang="it-IT" sz="5500" b="1" dirty="0" smtClean="0">
                <a:ea typeface="Verdana"/>
                <a:cs typeface="Verdana"/>
              </a:rPr>
              <a:t>).</a:t>
            </a:r>
            <a:endParaRPr lang="en-US" sz="55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142875" y="285750"/>
            <a:ext cx="8858250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-100" charset="0"/>
                <a:ea typeface="+mn-ea"/>
                <a:cs typeface="+mn-cs"/>
              </a:rPr>
              <a:t>LA FEDE CRISTIANA  ha questo di singolare: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skerville Old Face" pitchFamily="-100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100" charset="2"/>
              <a:buChar char="Ø"/>
              <a:tabLst/>
              <a:defRPr/>
            </a:pPr>
            <a:r>
              <a:rPr kumimoji="0" lang="it-IT" sz="3200" b="1" i="0" u="sng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-100" charset="0"/>
                <a:ea typeface="+mn-ea"/>
                <a:cs typeface="+mn-cs"/>
              </a:rPr>
              <a:t>comincia dalla fine</a:t>
            </a:r>
            <a:r>
              <a:rPr kumimoji="0" lang="it-IT" sz="32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-100" charset="0"/>
                <a:ea typeface="+mn-ea"/>
                <a:cs typeface="+mn-cs"/>
              </a:rPr>
              <a:t>, è </a:t>
            </a:r>
            <a:r>
              <a:rPr kumimoji="0" lang="it-IT" sz="3200" b="1" i="1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-100" charset="0"/>
                <a:ea typeface="+mn-ea"/>
                <a:cs typeface="+mn-cs"/>
              </a:rPr>
              <a:t>escatologica</a:t>
            </a:r>
            <a:r>
              <a:rPr kumimoji="0" lang="it-IT" sz="32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-100" charset="0"/>
                <a:ea typeface="+mn-ea"/>
                <a:cs typeface="+mn-cs"/>
              </a:rPr>
              <a:t>: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100" charset="2"/>
              <a:buNone/>
              <a:tabLst/>
              <a:defRPr/>
            </a:pPr>
            <a:r>
              <a:rPr kumimoji="0" lang="it-IT" sz="32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-100" charset="0"/>
                <a:ea typeface="+mn-ea"/>
                <a:cs typeface="+mn-cs"/>
              </a:rPr>
              <a:t>           parola greca </a:t>
            </a:r>
            <a:r>
              <a:rPr kumimoji="0" lang="it-IT" sz="3200" b="1" i="1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-100" charset="0"/>
                <a:ea typeface="+mn-ea"/>
                <a:cs typeface="+mn-cs"/>
              </a:rPr>
              <a:t>éschatos</a:t>
            </a:r>
            <a:r>
              <a:rPr kumimoji="0" lang="it-IT" sz="32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-100" charset="0"/>
                <a:ea typeface="+mn-ea"/>
                <a:cs typeface="+mn-cs"/>
              </a:rPr>
              <a:t>, = “</a:t>
            </a:r>
            <a:r>
              <a:rPr kumimoji="0" lang="it-IT" sz="3200" b="1" i="1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-100" charset="0"/>
                <a:ea typeface="+mn-ea"/>
                <a:cs typeface="+mn-cs"/>
              </a:rPr>
              <a:t>ultimo</a:t>
            </a:r>
            <a:r>
              <a:rPr kumimoji="0" lang="it-IT" sz="3200" b="1" i="1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-100" charset="0"/>
                <a:ea typeface="+mn-ea"/>
                <a:cs typeface="+mn-cs"/>
              </a:rPr>
              <a:t>”</a:t>
            </a:r>
            <a:r>
              <a:rPr kumimoji="0" lang="it-IT" sz="32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-100" charset="0"/>
                <a:ea typeface="+mn-ea"/>
                <a:cs typeface="+mn-cs"/>
              </a:rPr>
              <a:t>.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skerville Old Face" pitchFamily="-100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-100" charset="0"/>
                <a:ea typeface="+mn-ea"/>
                <a:cs typeface="+mn-cs"/>
              </a:rPr>
              <a:t>Questo significa che ciò che è ultimo è dichiarato </a:t>
            </a:r>
            <a:r>
              <a:rPr kumimoji="0" lang="it-IT" sz="32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skerville Old Face" pitchFamily="-100" charset="0"/>
                <a:ea typeface="+mn-ea"/>
                <a:cs typeface="+mn-cs"/>
              </a:rPr>
              <a:t>già presente </a:t>
            </a:r>
            <a:r>
              <a:rPr kumimoji="0" lang="it-IT" sz="32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skerville Old Face" pitchFamily="-100" charset="0"/>
                <a:ea typeface="+mn-ea"/>
                <a:cs typeface="+mn-cs"/>
                <a:sym typeface="Wingdings" pitchFamily="-100" charset="2"/>
              </a:rPr>
              <a:t> </a:t>
            </a:r>
            <a:r>
              <a:rPr kumimoji="0" lang="it-IT" sz="32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skerville Old Face" pitchFamily="-100" charset="0"/>
                <a:ea typeface="+mn-ea"/>
                <a:cs typeface="+mn-cs"/>
              </a:rPr>
              <a:t>la forza della risurrezione</a:t>
            </a:r>
            <a:r>
              <a:rPr kumimoji="0" lang="it-IT" sz="32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-100" charset="0"/>
                <a:ea typeface="+mn-ea"/>
                <a:cs typeface="+mn-cs"/>
              </a:rPr>
              <a:t> di Cristo è operante già da ora, per la potenza dello Spirito che è stato donato a Pentecoste, «</a:t>
            </a:r>
            <a:r>
              <a:rPr kumimoji="0" lang="it-IT" sz="3200" b="1" i="1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-100" charset="0"/>
                <a:ea typeface="+mn-ea"/>
                <a:cs typeface="+mn-cs"/>
              </a:rPr>
              <a:t>in questi tempi che sono gli ultimi</a:t>
            </a:r>
            <a:r>
              <a:rPr kumimoji="0" lang="it-IT" sz="32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-100" charset="0"/>
                <a:ea typeface="+mn-ea"/>
                <a:cs typeface="+mn-cs"/>
              </a:rPr>
              <a:t>» (Eb 1,2). </a:t>
            </a:r>
            <a:endParaRPr kumimoji="0" lang="it-IT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skerville Old Face" pitchFamily="-100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81000"/>
            <a:ext cx="4114800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700" b="1" dirty="0" smtClean="0">
                <a:solidFill>
                  <a:schemeClr val="bg1"/>
                </a:solidFill>
                <a:ea typeface="Verdana"/>
                <a:cs typeface="Verdana"/>
              </a:rPr>
              <a:t>E’ lui infatti che ci ha liberati dal potere delle tenebre e ci ha </a:t>
            </a:r>
            <a:r>
              <a:rPr lang="it-IT" sz="57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a typeface="Verdana"/>
                <a:cs typeface="Verdana"/>
              </a:rPr>
              <a:t>trasferiti nel regno</a:t>
            </a:r>
            <a:r>
              <a:rPr lang="it-IT" sz="5700" b="1" dirty="0" smtClean="0">
                <a:solidFill>
                  <a:schemeClr val="bg1"/>
                </a:solidFill>
                <a:ea typeface="Verdana"/>
                <a:cs typeface="Verdana"/>
              </a:rPr>
              <a:t> </a:t>
            </a:r>
            <a:r>
              <a:rPr lang="it-IT" sz="4700" b="1" dirty="0" smtClean="0">
                <a:solidFill>
                  <a:schemeClr val="bg1"/>
                </a:solidFill>
                <a:ea typeface="Verdana"/>
                <a:cs typeface="Verdana"/>
              </a:rPr>
              <a:t>del suo Figlio diletto </a:t>
            </a:r>
          </a:p>
          <a:p>
            <a:pPr algn="ctr"/>
            <a:r>
              <a:rPr lang="it-IT" sz="3700" b="1" dirty="0" smtClean="0">
                <a:solidFill>
                  <a:schemeClr val="bg1"/>
                </a:solidFill>
                <a:ea typeface="Verdana"/>
                <a:cs typeface="Verdana"/>
              </a:rPr>
              <a:t>(Col 1,13)…</a:t>
            </a:r>
            <a:endParaRPr lang="en-US" sz="3700" b="1" dirty="0" smtClean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lum bright="9000" contrast="6000"/>
          </a:blip>
          <a:stretch>
            <a:fillRect/>
          </a:stretch>
        </p:blipFill>
        <p:spPr>
          <a:xfrm>
            <a:off x="4419600" y="0"/>
            <a:ext cx="4724400" cy="647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lum bright="9000"/>
          </a:blip>
          <a:stretch>
            <a:fillRect/>
          </a:stretch>
        </p:blipFill>
        <p:spPr>
          <a:xfrm>
            <a:off x="0" y="0"/>
            <a:ext cx="5638800" cy="68505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lum bright="9000" contrast="3000"/>
          </a:blip>
          <a:stretch>
            <a:fillRect/>
          </a:stretch>
        </p:blipFill>
        <p:spPr>
          <a:xfrm>
            <a:off x="0" y="0"/>
            <a:ext cx="60198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Padre Armando\Pictures\rupnik risinferi 12 apostoli.jpg"/>
          <p:cNvPicPr>
            <a:picLocks noChangeAspect="1" noChangeArrowheads="1"/>
          </p:cNvPicPr>
          <p:nvPr/>
        </p:nvPicPr>
        <p:blipFill>
          <a:blip r:embed="rId2" cstate="print">
            <a:lum bright="15000" contrast="15000"/>
          </a:blip>
          <a:srcRect/>
          <a:stretch>
            <a:fillRect/>
          </a:stretch>
        </p:blipFill>
        <p:spPr bwMode="auto">
          <a:xfrm>
            <a:off x="2362200" y="1219200"/>
            <a:ext cx="3907603" cy="5220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/>
          <p:cNvSpPr txBox="1"/>
          <p:nvPr/>
        </p:nvSpPr>
        <p:spPr>
          <a:xfrm>
            <a:off x="762000" y="533400"/>
            <a:ext cx="74676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600" b="1" dirty="0" smtClean="0"/>
              <a:t>La Chiesa celebra il mistero pasquale ogni otto giorni, in quello che si chiama giustamente “giorno del Signore ” o “domenica ”. La domenica è il fondamento e il nucleo di tutto l'anno liturgico  (SC 106).</a:t>
            </a:r>
            <a:endParaRPr lang="it-IT" sz="4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13727</TotalTime>
  <Words>364</Words>
  <Application>Microsoft Office PowerPoint</Application>
  <PresentationFormat>Presentazione su schermo (4:3)</PresentationFormat>
  <Paragraphs>22</Paragraphs>
  <Slides>19</Slides>
  <Notes>0</Notes>
  <HiddenSlides>0</HiddenSlides>
  <MMClips>0</MMClips>
  <ScaleCrop>false</ScaleCrop>
  <HeadingPairs>
    <vt:vector size="4" baseType="variant">
      <vt:variant>
        <vt:lpstr>Modello struttura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Introduzione al tempo liturgico dell’avvento</dc:title>
  <dc:creator>Padre Armando</dc:creator>
  <cp:lastModifiedBy>P. Armando Santoro omv</cp:lastModifiedBy>
  <cp:revision>87</cp:revision>
  <dcterms:created xsi:type="dcterms:W3CDTF">2013-12-12T09:59:45Z</dcterms:created>
  <dcterms:modified xsi:type="dcterms:W3CDTF">2013-12-12T10:06:20Z</dcterms:modified>
</cp:coreProperties>
</file>